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1" r:id="rId2"/>
    <p:sldMasterId id="2147483658" r:id="rId3"/>
  </p:sldMasterIdLst>
  <p:notesMasterIdLst>
    <p:notesMasterId r:id="rId15"/>
  </p:notesMasterIdLst>
  <p:handoutMasterIdLst>
    <p:handoutMasterId r:id="rId16"/>
  </p:handoutMasterIdLst>
  <p:sldIdLst>
    <p:sldId id="7797" r:id="rId4"/>
    <p:sldId id="7789" r:id="rId5"/>
    <p:sldId id="7796" r:id="rId6"/>
    <p:sldId id="7800" r:id="rId7"/>
    <p:sldId id="7801" r:id="rId8"/>
    <p:sldId id="7783" r:id="rId9"/>
    <p:sldId id="7780" r:id="rId10"/>
    <p:sldId id="256" r:id="rId11"/>
    <p:sldId id="257" r:id="rId12"/>
    <p:sldId id="7798" r:id="rId13"/>
    <p:sldId id="7799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2" pos="4096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a Kuhn" initials="KK" lastIdx="3" clrIdx="0">
    <p:extLst>
      <p:ext uri="{19B8F6BF-5375-455C-9EA6-DF929625EA0E}">
        <p15:presenceInfo xmlns:p15="http://schemas.microsoft.com/office/powerpoint/2012/main" userId="cb348674f3e8ab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EE"/>
    <a:srgbClr val="FFFFFF"/>
    <a:srgbClr val="F3F6FC"/>
    <a:srgbClr val="D9EAFD"/>
    <a:srgbClr val="F4E1B3"/>
    <a:srgbClr val="F3E1BB"/>
    <a:srgbClr val="CDDBF2"/>
    <a:srgbClr val="D8E9F8"/>
    <a:srgbClr val="FFE3CC"/>
    <a:srgbClr val="F5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34" autoAdjust="0"/>
    <p:restoredTop sz="85315"/>
  </p:normalViewPr>
  <p:slideViewPr>
    <p:cSldViewPr snapToGrid="0">
      <p:cViewPr varScale="1">
        <p:scale>
          <a:sx n="69" d="100"/>
          <a:sy n="69" d="100"/>
        </p:scale>
        <p:origin x="3080" y="192"/>
      </p:cViewPr>
      <p:guideLst>
        <p:guide pos="4096"/>
        <p:guide orient="horz" pos="3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8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5D2C2-A49F-CE29-682E-84242952C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B458A-2CAC-9E96-866D-647C793DEC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F00E-4644-D044-8278-5A84C9C87AB5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64396-6D4C-AD70-635C-CC8701F8C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AC5CA-724E-4C97-1013-FF1A4D286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FA8F-B5A8-7F41-986A-BDA0A9D7E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484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4B39-5426-49B1-BBCD-BDC2CD9C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0C5DD-2EBB-4DFE-84A5-450E5D5F9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438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E928-4C41-4D3E-BF39-121FFFA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F415F-55FD-45EA-8934-36A06790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1D6F-2AFD-4823-A0BB-6E5B8A472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3DC25-2936-422A-BE76-631ECE880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83100-A4FE-42C5-9585-EB75FF120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EDCF9-ECC0-482D-A4B8-C28EE16C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0AB21-6A71-46A8-B7E3-A12C4261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682A9-A690-4B6F-BC16-B407CA00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03E-453F-4B14-A081-B8748855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9D093-4C3B-4C90-A499-1C28954D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D5F26-608A-495F-B701-7593004F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CA922-D64A-4F7F-B8D2-3F7A4C84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19B8A-154F-4B09-AC7C-4988ED3E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4851B-19C1-43A6-90A3-E32996D4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AB301-5961-41F8-B0CB-0254CE8E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1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FF69-EEB7-481D-B128-7756597B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DCF3-9D30-4AC0-A966-6EB4D414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D111-2ED3-4877-9229-B0C642FB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722C-863C-48DB-B7C3-F1EA1FCD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567B-1714-4ACA-A791-C92DD499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C8388-C680-43A0-A198-24AEFBA9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0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E049-39D1-4D06-8D08-0F8B8099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0AAB-D1FB-43B4-806F-36CA2DCE8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F053E-6538-4157-8F90-27B927173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CBF57-C7CB-4E6C-A720-1CA6CD16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712D7-FDB2-404B-B891-11A817DE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7657F-60A7-417C-AA39-212D7AD4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6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C3AD-32A5-45E4-8D51-B9200C68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07535-D7F1-4BC3-9D61-B7036E05A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5591-C941-41F3-ACB4-58096462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1DA5-4720-45E2-AFEA-875056DC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C67EC-2DE0-4850-A00B-D509DF54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2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E2C57-D3D3-441F-BF91-61F25F125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ED008-1B6C-46FC-B476-1A71A772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9497-FA48-44EE-AFF6-F275F46A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4EBC-6D41-4E34-BABD-667EA195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49051-94EB-479C-89D1-2C50D9A1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0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>
                  <a:hueOff val="262910"/>
                  <a:satOff val="3867"/>
                  <a:lumOff val="-18039"/>
                </a:schemeClr>
              </a:buClr>
              <a:buChar char="▸"/>
            </a:lvl1pPr>
            <a:lvl2pPr marL="9017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3462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7907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2352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Wingdings" panose="05000000000000000000" pitchFamily="2" charset="2"/>
              <a:buChar char="v"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5" name="PRESENTATION TITLE"/>
          <p:cNvSpPr txBox="1"/>
          <p:nvPr/>
        </p:nvSpPr>
        <p:spPr>
          <a:xfrm>
            <a:off x="254000" y="9101487"/>
            <a:ext cx="2749997" cy="52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spcBef>
                <a:spcPts val="2300"/>
              </a:spcBef>
              <a:defRPr sz="18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dirty="0"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17126" y="9266960"/>
            <a:ext cx="384722" cy="32419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259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C03E-5492-42FA-ACD3-1EC08DFE0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69E08-ADCC-4B1A-AE37-D9A35B82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95D18-B822-45B4-BFAE-6E7DCCCD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F25E-0803-4270-AE3E-266D51E2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E5E16-7D09-4979-A04A-3CBED449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38D8-541B-4C2C-BFBE-AEF06488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DE043-6CF1-4747-9FBD-EF525909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AEF5-C01D-4C7D-9ED8-888F7999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6E6E-4310-4B2B-AC82-CEFADD6D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A716-E910-444B-9807-3B51591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50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>
                  <a:hueOff val="262910"/>
                  <a:satOff val="3867"/>
                  <a:lumOff val="-18039"/>
                </a:schemeClr>
              </a:buClr>
              <a:buChar char="▸"/>
            </a:lvl1pPr>
            <a:lvl2pPr marL="9017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3462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7907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235200" indent="-457200">
              <a:buClr>
                <a:schemeClr val="accent1">
                  <a:hueOff val="262910"/>
                  <a:satOff val="3867"/>
                  <a:lumOff val="-18039"/>
                </a:schemeClr>
              </a:buClr>
              <a:buFont typeface="Wingdings" panose="05000000000000000000" pitchFamily="2" charset="2"/>
              <a:buChar char="v"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5" name="PRESENTATION TITLE"/>
          <p:cNvSpPr txBox="1"/>
          <p:nvPr/>
        </p:nvSpPr>
        <p:spPr>
          <a:xfrm>
            <a:off x="254000" y="9101487"/>
            <a:ext cx="2749997" cy="52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spcBef>
                <a:spcPts val="2300"/>
              </a:spcBef>
              <a:defRPr sz="18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dirty="0"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17126" y="9266960"/>
            <a:ext cx="384722" cy="32419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9FE1-2C73-4AFA-AEA4-96810092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5DC83-B10A-4A54-A530-C552C15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24E42-279D-4779-BEA7-F8D43B4B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1FD96-C4F8-49FF-A080-D36A5D92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885-26CC-48D1-9132-F2AD6448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59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D507-641A-4CF9-B364-66FD942F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2AB6-E896-4A4F-87BD-42560AC87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45A7-5983-4CAC-BF3F-AF1101E7A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866C6-4D66-4FD3-B49E-684511E8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192FB-C60E-4C0B-87BC-AA9A235D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2181-7831-418D-86B9-85D84BDB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E670-5A07-41E6-BF68-EE6C415A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8855-A2DE-4834-9E24-5DA3589B7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EF03-2E41-4CD5-BF9F-E810DAFA0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93A3D-AEB6-436F-BCA8-E20277132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F27E0-8B44-4A6B-918C-1D70D9081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81ACD-32B5-450B-863A-0FA87665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325BB-49EF-48BF-B289-79CE0E82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8B4B7-41D7-4904-9B71-42AFDCE2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7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F0A2-40D9-4733-A3F4-57C973C6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9FAD7-D79A-4CB1-8FAC-CF04658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219C6-47C2-4393-86E3-CA6967E3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9FE68-2430-4408-868C-0B6D7956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7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EF82-651C-443C-B86E-C442A88F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54F68-35B4-42FF-A3A8-6F4AE915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FC6C-224F-437F-9493-F42A28AD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0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29B1-18F4-473F-B191-728648E3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42B4-21E4-4F20-A7DC-89D5801CC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EE44D-A88E-44A8-9214-44E2F713B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8E004-8F36-4B78-BDEC-236BC118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0DE8C-DBC3-47AE-B2D9-BF006A78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76A5C-7AEC-42A3-9323-6B9FB394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9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78DA-973E-49D6-B2B1-12558CBF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D9C56-2A18-4403-B144-F567D0F45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E1EA5-7551-4A01-827D-87B1873D8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4D946-4B51-42F2-A203-E7138D0E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F71EA-58F8-4229-B9F3-AE54AAB2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68109-1266-46CF-B68D-48D0AC58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11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B756-E3A0-4B25-859F-6872865E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4FE73-20D2-40EE-B3CA-E05BBD15A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42D37-A5FD-466D-992E-C6628FD4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BEC1-0642-4B45-BF6E-92DBFA4E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9B16-B71C-4C8D-951B-17FA77A7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19244-A228-4BAD-A336-287EC557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EE0B5-A024-468E-96EF-8A2CE166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2191-CBB5-4125-984F-CFE04836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5EE5-A749-4500-9980-FBB69C15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3E14-4737-4429-B93B-231B07AC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A959-39BB-43FD-8950-CF5E257A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8426-2E5B-459B-81C8-69868F75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5E9D-7FB5-4587-8FD3-7A6A9F43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07-EEE5-40F3-AFC9-2F925F6E4ED1}" type="datetimeFigureOut">
              <a:rPr lang="en-US" smtClean="0"/>
              <a:t>5/17/23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0B32-BF50-4746-9D7D-3128A7DC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008EA-BC28-4DC9-83A3-3ADC57F9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708" y="431800"/>
            <a:ext cx="432811" cy="398058"/>
          </a:xfrm>
        </p:spPr>
        <p:txBody>
          <a:bodyPr/>
          <a:lstStyle/>
          <a:p>
            <a:fld id="{9444320E-DF86-4E4B-80C9-FF389520E9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CD92-F8B3-4205-A2B9-824311E1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70795-FD8B-46EB-859E-6511540B1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EBD0A-E543-4C68-A51B-06254737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E6B6-E36A-4067-8404-FC0790A0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9935F-0115-493F-9752-A24C65A4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2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5672-A498-4DB5-8A51-581BC2D3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8159-5C1D-44A4-AE19-206BC6F2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B89D-B87C-4F32-BC2E-39C75471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0C02F-9E4F-4059-B3C6-FF45FF75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9E1E-B17A-4FBB-9954-1A487249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2B8A-3A78-4C77-AD7F-9C9AC860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4CF01-3288-4856-8FFA-BC0768FC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2589-2F20-44E0-B56D-F2CA5EF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F606-8075-4D7A-A894-B7C0CC5E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74C7-E19B-49A6-AA9E-562E3038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9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0368-544D-4079-AFDD-3D4690C8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DD4D-773E-4306-A109-DA2924EDA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92B17-14DC-4D9C-8765-BCF8371B9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53EA-7227-4C74-99D7-CE87D7ED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BFB32-1CEB-4468-A524-68A2EFF3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6FC9-A86C-4E74-9F5E-BEC47D47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PRESENTATION TITLE"/>
          <p:cNvSpPr txBox="1"/>
          <p:nvPr/>
        </p:nvSpPr>
        <p:spPr>
          <a:xfrm>
            <a:off x="254000" y="9101487"/>
            <a:ext cx="2749997" cy="52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80000"/>
              </a:lnSpc>
              <a:spcBef>
                <a:spcPts val="2300"/>
              </a:spcBef>
              <a:defRPr sz="18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52" r:id="rId2"/>
    <p:sldLayoutId id="2147483656" r:id="rId3"/>
    <p:sldLayoutId id="2147483657" r:id="rId4"/>
    <p:sldLayoutId id="2147483684" r:id="rId5"/>
  </p:sldLayoutIdLst>
  <p:transition spd="med"/>
  <p:hf hdr="0" ftr="0" dt="0"/>
  <p:txStyles>
    <p:titleStyle>
      <a:lvl1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>
              <a:hueOff val="262910"/>
              <a:satOff val="3867"/>
              <a:lumOff val="-18039"/>
            </a:schemeClr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93A22-7BEF-49AB-9793-35129C7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54613-7E07-4958-9E81-5A91F2F3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82E99-F214-46A0-AF7F-198CA9B4A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4C96-50D7-4A03-A7E6-8468D859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8472-BE4D-4630-98AC-D529ADCC5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5036-30B9-4132-A407-B2EB34234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83D92-3F11-49C9-88E8-3CB9DB69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38D60-A6AF-4D69-9EA9-BD50AFBD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A4D12-4277-4696-A473-BB037FE5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1802-9B35-4E3D-8051-0AAF7E370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40B8-D5DC-4210-A31B-7FB26128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DAAE-DFB2-42A0-9E38-7209F3CC1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mdoit.maps.arcgis.com/apps/webappviewer/index.html?id=a94bf13b899c4993aad03dda921723d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6182-D0EB-024D-B841-57EDBB13A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90" y="3874547"/>
            <a:ext cx="9956583" cy="3426361"/>
          </a:xfrm>
        </p:spPr>
        <p:txBody>
          <a:bodyPr tIns="91440" bIns="91440" anchor="ctr" anchorCtr="0">
            <a:noAutofit/>
          </a:bodyPr>
          <a:lstStyle/>
          <a:p>
            <a:pPr marL="65088" marR="0" lvl="1" indent="0" algn="l" defTabSz="914400" rtl="0" eaLnBrk="1" fontAlgn="auto" latinLnBrk="0" hangingPunct="1">
              <a:lnSpc>
                <a:spcPct val="100000"/>
              </a:lnSpc>
              <a:buClr>
                <a:srgbClr val="000000"/>
              </a:buClr>
              <a:buSz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New Mexico Pilot Program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 Three 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Review Process to Validate Eligible Service Areas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2023</a:t>
            </a:r>
            <a:endParaRPr lang="en-US" sz="3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A977194-F025-2C4E-BB9E-F49BC63B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3" y="352407"/>
            <a:ext cx="2484227" cy="24531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B2C94A-10A9-DD41-B4C6-62B0315CA372}"/>
              </a:ext>
            </a:extLst>
          </p:cNvPr>
          <p:cNvCxnSpPr/>
          <p:nvPr/>
        </p:nvCxnSpPr>
        <p:spPr>
          <a:xfrm>
            <a:off x="0" y="3185160"/>
            <a:ext cx="130048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3A3ACEF-FB5A-FA41-B551-C6C04DE1E249}"/>
              </a:ext>
            </a:extLst>
          </p:cNvPr>
          <p:cNvSpPr/>
          <p:nvPr/>
        </p:nvSpPr>
        <p:spPr>
          <a:xfrm>
            <a:off x="6497334" y="2698056"/>
            <a:ext cx="6409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b="1" i="1" dirty="0">
                <a:solidFill>
                  <a:schemeClr val="tx1"/>
                </a:solidFill>
              </a:rPr>
              <a:t>		Office of Broadband Access and Expansion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5AF6FF-6696-78C4-2C45-299660801CA7}"/>
              </a:ext>
            </a:extLst>
          </p:cNvPr>
          <p:cNvGrpSpPr/>
          <p:nvPr/>
        </p:nvGrpSpPr>
        <p:grpSpPr>
          <a:xfrm>
            <a:off x="10743889" y="3203681"/>
            <a:ext cx="2045413" cy="3995720"/>
            <a:chOff x="9971236" y="263533"/>
            <a:chExt cx="2045413" cy="39957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82355E-3C79-36A6-FFB3-DA08F492614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530ABF-72CC-141A-AE80-3E45A11B37E4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37546D-74A2-07DF-126C-16DCE540BF00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807F3DF-81C9-9AD9-2A71-6553BADF44A8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9BF670B-6247-15E7-7933-66DC9D07BF45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602310F-2583-C29C-466C-8802571C1FF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52C603F-E854-8125-4BAC-3681CDBC61D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16A5761-EEA9-5950-C6A2-F26B7137D3B8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470346-B3D0-C8FA-E12D-E5668C994C3A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CDFE566-1C18-C691-E866-340DE1AAA3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F03A3D9-558A-6182-4419-17A408165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3D9D1F-6002-6153-54EE-CD47385419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BED8082-1EC7-1976-F333-2D25229287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402B08B-8623-9A1C-7C80-AA6544E88F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B6D34CA-09FC-A16C-1C7C-05803930D60C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A12876-A783-0079-F0A3-90E1CA825472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5EB75B69-B65B-3515-1E4B-440687536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6" y="248140"/>
            <a:ext cx="3766730" cy="16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to File a Challenge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FA3AC-0988-E6FE-8FAE-3399FCA4EF4C}"/>
              </a:ext>
            </a:extLst>
          </p:cNvPr>
          <p:cNvSpPr/>
          <p:nvPr/>
        </p:nvSpPr>
        <p:spPr>
          <a:xfrm>
            <a:off x="237706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lvl="1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adhere to the following procedural guidelines.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EE797-584C-D026-9000-77C83EFF6D8D}"/>
              </a:ext>
            </a:extLst>
          </p:cNvPr>
          <p:cNvSpPr/>
          <p:nvPr/>
        </p:nvSpPr>
        <p:spPr>
          <a:xfrm>
            <a:off x="749149" y="1806327"/>
            <a:ext cx="11386021" cy="430888"/>
          </a:xfrm>
          <a:prstGeom prst="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hangingPunct="1">
              <a:spcBef>
                <a:spcPts val="0"/>
              </a:spcBef>
              <a:defRPr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955CBE-5AD4-92F6-12D0-EAC305304CD7}"/>
              </a:ext>
            </a:extLst>
          </p:cNvPr>
          <p:cNvSpPr txBox="1">
            <a:spLocks/>
          </p:cNvSpPr>
          <p:nvPr/>
        </p:nvSpPr>
        <p:spPr>
          <a:xfrm>
            <a:off x="749149" y="2237214"/>
            <a:ext cx="11386023" cy="7056077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Content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Provide OBAE with shapefiles and specific location addresses that have demonstrated wireline service at or above the program eligibility threshold of 100/20 Mbps. 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Please share the </a:t>
            </a:r>
            <a:r>
              <a:rPr lang="en-US" sz="2000" kern="0" dirty="0">
                <a:solidFill>
                  <a:srgbClr val="202124"/>
                </a:solidFill>
                <a:latin typeface="Google Sans"/>
                <a:cs typeface="Calibri" panose="020F0502020204030204" pitchFamily="34" charset="0"/>
              </a:rPr>
              <a:t>latest 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availability filings provided to the FCC in the Broadband Data Collection (BDC) system (as of December 31, 2022)</a:t>
            </a:r>
            <a:endParaRPr lang="en-US" sz="2000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Include the following in the header of your email: Project Name, Applicant, and Unique ID.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Address 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Send the challenge to: broadbandpilot@state.nm.us 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Note: OBAE will confirm receipt of challenge. </a:t>
            </a:r>
          </a:p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endParaRPr lang="en-US" sz="2000" b="1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Deadline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May 26, 2023 (5 p.m. MT) </a:t>
            </a:r>
            <a:endParaRPr lang="en-US" sz="2000" dirty="0">
              <a:effectLst/>
              <a:latin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endParaRPr lang="en-US" sz="2000" b="1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Post-Challenge Next Steps 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OBAE team may invite your team to further discuss and understand the challenge. 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Invite the Applicant to remove overlapping areas if the challenge has merit  -- i.e., reliable wireline-based services offering at least 100/20 Mbps. 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OBAE will notify the challenger if that challenged project is funded. </a:t>
            </a:r>
          </a:p>
          <a:p>
            <a:pPr marL="4476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None/>
              <a:defRPr/>
            </a:pPr>
            <a:endParaRPr lang="en-US" sz="2000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700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EF0A4-0FEE-B3A3-E60E-3FD6BF261474}"/>
              </a:ext>
            </a:extLst>
          </p:cNvPr>
          <p:cNvSpPr txBox="1"/>
          <p:nvPr/>
        </p:nvSpPr>
        <p:spPr>
          <a:xfrm>
            <a:off x="3253154" y="4681434"/>
            <a:ext cx="6506306" cy="1620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 anchorCtr="0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US" sz="20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Questions/Answers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856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A2FC37-824F-5540-AAF9-C0DEAC7E5DBE}"/>
              </a:ext>
            </a:extLst>
          </p:cNvPr>
          <p:cNvSpPr txBox="1">
            <a:spLocks/>
          </p:cNvSpPr>
          <p:nvPr/>
        </p:nvSpPr>
        <p:spPr>
          <a:xfrm>
            <a:off x="1661846" y="2852118"/>
            <a:ext cx="9680887" cy="3565615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274320" numCol="1" spcCol="0" anchor="ctr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lvl="1" indent="-5064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of Mapping Challenge Process</a:t>
            </a:r>
          </a:p>
          <a:p>
            <a:pPr marL="520700" lvl="1" indent="-5064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NOFO Guidelines</a:t>
            </a:r>
          </a:p>
          <a:p>
            <a:pPr marL="520700" lvl="1" indent="-5064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 Three: Projects Overview</a:t>
            </a:r>
          </a:p>
          <a:p>
            <a:pPr marL="520700" lvl="1" indent="-5064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 Three Map (Demonstration) </a:t>
            </a:r>
          </a:p>
          <a:p>
            <a:pPr marL="520700" lvl="1" indent="-50641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to File Mapping Challenge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6145-11ED-8E4E-87FB-8A48E5CC5E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10760B-0935-B0D5-D4BB-235BD3ACFF7B}"/>
              </a:ext>
            </a:extLst>
          </p:cNvPr>
          <p:cNvSpPr/>
          <p:nvPr/>
        </p:nvSpPr>
        <p:spPr>
          <a:xfrm>
            <a:off x="1644594" y="2392642"/>
            <a:ext cx="9715611" cy="455894"/>
          </a:xfrm>
          <a:prstGeom prst="round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hangingPunct="1">
              <a:spcBef>
                <a:spcPts val="0"/>
              </a:spcBef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DIN Condensed"/>
              </a:rPr>
              <a:t>Agenda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9851E4C-34C3-25FA-B911-39642AE44D72}"/>
              </a:ext>
            </a:extLst>
          </p:cNvPr>
          <p:cNvSpPr txBox="1">
            <a:spLocks/>
          </p:cNvSpPr>
          <p:nvPr/>
        </p:nvSpPr>
        <p:spPr>
          <a:xfrm>
            <a:off x="406400" y="454924"/>
            <a:ext cx="12598400" cy="45589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kern="1200" cap="all" spc="120">
                <a:solidFill>
                  <a:schemeClr val="tx1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47405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Purpose of Mapping Challenge Process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417126" y="9266960"/>
            <a:ext cx="162934" cy="32419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823BF-6F20-D72E-8A01-661BFA0CEB45}"/>
              </a:ext>
            </a:extLst>
          </p:cNvPr>
          <p:cNvSpPr/>
          <p:nvPr/>
        </p:nvSpPr>
        <p:spPr>
          <a:xfrm>
            <a:off x="997122" y="1999281"/>
            <a:ext cx="11667973" cy="805676"/>
          </a:xfrm>
          <a:prstGeom prst="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Review Process: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Two Distinct but Complementary Tracks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858AC-64D1-763E-9C6E-3B717B156F1F}"/>
              </a:ext>
            </a:extLst>
          </p:cNvPr>
          <p:cNvSpPr/>
          <p:nvPr/>
        </p:nvSpPr>
        <p:spPr>
          <a:xfrm>
            <a:off x="122638" y="1165556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34290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Mapping Challenge process complements the Merit Review process.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9F2E45-6B10-6883-B1EB-1CFB4B2D0030}"/>
              </a:ext>
            </a:extLst>
          </p:cNvPr>
          <p:cNvSpPr txBox="1">
            <a:spLocks/>
          </p:cNvSpPr>
          <p:nvPr/>
        </p:nvSpPr>
        <p:spPr>
          <a:xfrm>
            <a:off x="997123" y="2804957"/>
            <a:ext cx="11667976" cy="3949730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cs typeface="Calibri" panose="020F0502020204030204" pitchFamily="34" charset="0"/>
              </a:rPr>
              <a:t>Merit review that applies a scoring rubric to assess the strengths and weaknesses of the applications</a:t>
            </a:r>
          </a:p>
          <a:p>
            <a:pPr marL="742950" lvl="1" indent="-2794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sz="2200" kern="0" dirty="0">
                <a:solidFill>
                  <a:srgbClr val="000000"/>
                </a:solidFill>
                <a:cs typeface="Calibri" panose="020F0502020204030204" pitchFamily="34" charset="0"/>
              </a:rPr>
              <a:t>Project impact; Community Engagement; Economic Efficiency; Project Readiness; Organizational Qualifications; Marketing/Services Strategy; Adoption Assistance Programs; Sustainability </a:t>
            </a:r>
          </a:p>
          <a:p>
            <a:pPr marL="447675" lvl="1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cs typeface="Calibri" panose="020F0502020204030204" pitchFamily="34" charset="0"/>
              </a:rPr>
              <a:t>Mapping review that closely examines the eligibility of the proposed projects’ service area</a:t>
            </a:r>
          </a:p>
          <a:p>
            <a:pPr marL="742950" lvl="1" indent="-2794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sz="2200" kern="0" dirty="0">
                <a:solidFill>
                  <a:srgbClr val="000000"/>
                </a:solidFill>
                <a:cs typeface="Calibri" panose="020F0502020204030204" pitchFamily="34" charset="0"/>
              </a:rPr>
              <a:t>Designed to ensure that an applicant’s service areas only involve unserved or underserved areas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2CE0092-205F-6016-1798-78216988BC10}"/>
              </a:ext>
            </a:extLst>
          </p:cNvPr>
          <p:cNvSpPr txBox="1">
            <a:spLocks/>
          </p:cNvSpPr>
          <p:nvPr/>
        </p:nvSpPr>
        <p:spPr>
          <a:xfrm>
            <a:off x="997119" y="7163597"/>
            <a:ext cx="11667976" cy="1980403"/>
          </a:xfrm>
          <a:prstGeom prst="rect">
            <a:avLst/>
          </a:prstGeom>
          <a:solidFill>
            <a:srgbClr val="FAFAEE"/>
          </a:solidFill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Unserved Premise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 household or business location that lacks access to a wireline-based broadband connection with a reliable data rate of at least 25 Mbps download and 3 Mbps upload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lvl="1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Underserved Unit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 household or business location that has access to a wireline-based broadband connection that reliably offers at least 25 Mbps download and 3 Mbps upload but less than 100 Mbps download and 20 Mbps upload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691B7A0D-2E01-8F4E-8731-2AD7EF87A12D}"/>
              </a:ext>
            </a:extLst>
          </p:cNvPr>
          <p:cNvSpPr/>
          <p:nvPr/>
        </p:nvSpPr>
        <p:spPr>
          <a:xfrm>
            <a:off x="247972" y="5625886"/>
            <a:ext cx="1084881" cy="25417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844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Threshold for Unserved and Underserved Premises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417126" y="9266960"/>
            <a:ext cx="162934" cy="32419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823BF-6F20-D72E-8A01-661BFA0CEB45}"/>
              </a:ext>
            </a:extLst>
          </p:cNvPr>
          <p:cNvSpPr/>
          <p:nvPr/>
        </p:nvSpPr>
        <p:spPr>
          <a:xfrm>
            <a:off x="997122" y="1999281"/>
            <a:ext cx="11667973" cy="805676"/>
          </a:xfrm>
          <a:prstGeom prst="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Purpose of 80% Threshold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858AC-64D1-763E-9C6E-3B717B156F1F}"/>
              </a:ext>
            </a:extLst>
          </p:cNvPr>
          <p:cNvSpPr/>
          <p:nvPr/>
        </p:nvSpPr>
        <p:spPr>
          <a:xfrm>
            <a:off x="237706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34290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9F2E45-6B10-6883-B1EB-1CFB4B2D0030}"/>
              </a:ext>
            </a:extLst>
          </p:cNvPr>
          <p:cNvSpPr txBox="1">
            <a:spLocks/>
          </p:cNvSpPr>
          <p:nvPr/>
        </p:nvSpPr>
        <p:spPr>
          <a:xfrm>
            <a:off x="997123" y="2804956"/>
            <a:ext cx="11667976" cy="6339043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NOFO Definition </a:t>
            </a:r>
          </a:p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Areas in which 80% of the household and business locations in the applicant’s Project Area are either unserved and/or underserved. </a:t>
            </a:r>
          </a:p>
          <a:p>
            <a:pPr marL="390525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Wingdings" pitchFamily="2" charset="2"/>
              <a:buChar char="Ø"/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Purpose </a:t>
            </a:r>
          </a:p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The 80% threshold aims to accommodate scenarios that do not involve intentional overbuild but provide flexibility when required. This includes several scenarios, for example: </a:t>
            </a:r>
          </a:p>
          <a:p>
            <a:pPr marL="866775" lvl="1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Served premises which are inevitably passed by the wireline path on its way to connect unserved and/or underserved units </a:t>
            </a:r>
          </a:p>
          <a:p>
            <a:pPr marL="1075881" lvl="2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Example: A wireline network has to pass served households on the way to unserved premises because those served units stand at the entry point of a neighborhood. </a:t>
            </a:r>
          </a:p>
          <a:p>
            <a:pPr marL="1075881" lvl="2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Example: The network’s middle-mile span crosses served units, and while the budget does not fund drops, the middle-mile infrastructure is funded.  </a:t>
            </a:r>
          </a:p>
          <a:p>
            <a:pPr marL="866775" lvl="1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A wireless network propagates into served areas as the signals inevitably permeate across a broad project area.</a:t>
            </a:r>
          </a:p>
          <a:p>
            <a:pPr marL="866775" lvl="1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Issues exist regarding the merit/accuracy of the data which indicates served – e.g., reliability concerns about the speeds offered.</a:t>
            </a:r>
          </a:p>
          <a:p>
            <a:pPr marL="866775" lvl="1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The served premise(s) -- e.g., especially a business or community institution -- may significantly enhance the business case (e.g., anchor client).</a:t>
            </a:r>
          </a:p>
          <a:p>
            <a:pPr marL="866775" lvl="1" indent="-341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cs typeface="Calibri" panose="020F0502020204030204" pitchFamily="34" charset="0"/>
              </a:rPr>
              <a:t>Other reasonable cases based on consideration of engineering, financial, or operational assessments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549C83-737C-2A87-DEBE-251D58FC0774}"/>
              </a:ext>
            </a:extLst>
          </p:cNvPr>
          <p:cNvSpPr/>
          <p:nvPr/>
        </p:nvSpPr>
        <p:spPr>
          <a:xfrm>
            <a:off x="122638" y="1165556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34290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80% threshold allows for overbuild in limited circumstances.  </a:t>
            </a:r>
          </a:p>
        </p:txBody>
      </p:sp>
    </p:spTree>
    <p:extLst>
      <p:ext uri="{BB962C8B-B14F-4D97-AF65-F5344CB8AC3E}">
        <p14:creationId xmlns:p14="http://schemas.microsoft.com/office/powerpoint/2010/main" val="10004111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Challenges Pertain to Both Existing and Planned Broadband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417126" y="9266960"/>
            <a:ext cx="162934" cy="32419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823BF-6F20-D72E-8A01-661BFA0CEB45}"/>
              </a:ext>
            </a:extLst>
          </p:cNvPr>
          <p:cNvSpPr/>
          <p:nvPr/>
        </p:nvSpPr>
        <p:spPr>
          <a:xfrm>
            <a:off x="997122" y="2349063"/>
            <a:ext cx="11667973" cy="455894"/>
          </a:xfrm>
          <a:prstGeom prst="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NOFO Guidelines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858AC-64D1-763E-9C6E-3B717B156F1F}"/>
              </a:ext>
            </a:extLst>
          </p:cNvPr>
          <p:cNvSpPr/>
          <p:nvPr/>
        </p:nvSpPr>
        <p:spPr>
          <a:xfrm>
            <a:off x="237706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34290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9F2E45-6B10-6883-B1EB-1CFB4B2D0030}"/>
              </a:ext>
            </a:extLst>
          </p:cNvPr>
          <p:cNvSpPr txBox="1">
            <a:spLocks/>
          </p:cNvSpPr>
          <p:nvPr/>
        </p:nvSpPr>
        <p:spPr>
          <a:xfrm>
            <a:off x="997123" y="2804956"/>
            <a:ext cx="11667976" cy="6339043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endParaRPr lang="en-US" sz="2200" kern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  <a:cs typeface="Calibri" panose="020F0502020204030204" pitchFamily="34" charset="0"/>
              </a:rPr>
              <a:t>Existing service providers which can provide evidence that the Project Area is currently served</a:t>
            </a:r>
          </a:p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  <a:cs typeface="Calibri" panose="020F0502020204030204" pitchFamily="34" charset="0"/>
              </a:rPr>
              <a:t>Awardees and beneficiaries from another federal or state funding program that plan to deploy a broadband network and make commercial services available within a reasonable time period from the NOFO issuance date (e.g., two years); </a:t>
            </a:r>
          </a:p>
          <a:p>
            <a:pPr marL="447675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  <a:cs typeface="Calibri" panose="020F0502020204030204" pitchFamily="34" charset="0"/>
              </a:rPr>
              <a:t>Entities that have made substantiated progress in launching a network. </a:t>
            </a:r>
          </a:p>
          <a:p>
            <a:pPr marL="974725" lvl="1" indent="-4492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r>
              <a:rPr lang="en-US" sz="2600" kern="0" dirty="0">
                <a:solidFill>
                  <a:srgbClr val="000000"/>
                </a:solidFill>
                <a:cs typeface="Calibri" panose="020F0502020204030204" pitchFamily="34" charset="0"/>
              </a:rPr>
              <a:t>This includes the demonstration of:  a) comprehensive business and technical plan; b)  funding secured; c)  detailed budget; d) detailed project plan that supports the launch of commercial services within two years of the NOFO issuance date.</a:t>
            </a:r>
          </a:p>
          <a:p>
            <a:pPr marL="561975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FontTx/>
              <a:buChar char="-"/>
              <a:defRPr/>
            </a:pPr>
            <a:endParaRPr lang="en-US" sz="2600" kern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04775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2"/>
              </a:buClr>
              <a:buNone/>
              <a:defRPr/>
            </a:pPr>
            <a:endParaRPr lang="en-US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549C83-737C-2A87-DEBE-251D58FC0774}"/>
              </a:ext>
            </a:extLst>
          </p:cNvPr>
          <p:cNvSpPr/>
          <p:nvPr/>
        </p:nvSpPr>
        <p:spPr>
          <a:xfrm>
            <a:off x="122638" y="1165556"/>
            <a:ext cx="12329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34290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mapping challenge process invites feedback from service providers with an existing or planned network. Please see the NOFO for the Connect New Mexico Pilot Program. </a:t>
            </a:r>
          </a:p>
        </p:txBody>
      </p:sp>
    </p:spTree>
    <p:extLst>
      <p:ext uri="{BB962C8B-B14F-4D97-AF65-F5344CB8AC3E}">
        <p14:creationId xmlns:p14="http://schemas.microsoft.com/office/powerpoint/2010/main" val="30471671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Wave Three Projects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E37F6-46B6-D729-7CF2-45A3083E823A}"/>
              </a:ext>
            </a:extLst>
          </p:cNvPr>
          <p:cNvSpPr/>
          <p:nvPr/>
        </p:nvSpPr>
        <p:spPr>
          <a:xfrm>
            <a:off x="237706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lvl="1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OBAE received applications for 28 projects.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39995-6654-1A18-F9B8-E2AEF286AD03}"/>
              </a:ext>
            </a:extLst>
          </p:cNvPr>
          <p:cNvSpPr/>
          <p:nvPr/>
        </p:nvSpPr>
        <p:spPr>
          <a:xfrm>
            <a:off x="557941" y="2309246"/>
            <a:ext cx="4494507" cy="569299"/>
          </a:xfrm>
          <a:prstGeom prst="rect">
            <a:avLst/>
          </a:prstGeom>
          <a:solidFill>
            <a:srgbClr val="1C335E"/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hangingPunct="1">
              <a:spcBef>
                <a:spcPts val="0"/>
              </a:spcBef>
              <a:defRPr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28 Projects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7A75CE-E9A7-709B-032D-AD9CA5B216FA}"/>
              </a:ext>
            </a:extLst>
          </p:cNvPr>
          <p:cNvSpPr txBox="1">
            <a:spLocks/>
          </p:cNvSpPr>
          <p:nvPr/>
        </p:nvSpPr>
        <p:spPr>
          <a:xfrm>
            <a:off x="557939" y="2840733"/>
            <a:ext cx="4494508" cy="4474468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182880" tIns="274320" rIns="182880" bIns="18288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lvl="1" indent="-307975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$133.5M in grant requests leveraged by $49.7M in match contributions for a total budget size of $183M </a:t>
            </a:r>
          </a:p>
          <a:p>
            <a:pPr marL="412750" lvl="1" indent="-307975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Over 43,000 unserved and underserved premises </a:t>
            </a:r>
          </a:p>
          <a:p>
            <a:pPr marL="412750" lvl="1" indent="-307975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Over 1,100 fiber miles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2688E7-7A01-839A-E776-6BBF9476036F}"/>
              </a:ext>
            </a:extLst>
          </p:cNvPr>
          <p:cNvSpPr/>
          <p:nvPr/>
        </p:nvSpPr>
        <p:spPr>
          <a:xfrm>
            <a:off x="6882037" y="2036778"/>
            <a:ext cx="4632278" cy="430887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hangingPunct="1">
              <a:spcBef>
                <a:spcPts val="0"/>
              </a:spcBef>
              <a:defRPr/>
            </a:pPr>
            <a:r>
              <a:rPr lang="en-US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Technology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2FE4D90-B01A-F1B0-F30F-5999573FE5F0}"/>
              </a:ext>
            </a:extLst>
          </p:cNvPr>
          <p:cNvSpPr txBox="1">
            <a:spLocks/>
          </p:cNvSpPr>
          <p:nvPr/>
        </p:nvSpPr>
        <p:spPr>
          <a:xfrm>
            <a:off x="6882037" y="2467665"/>
            <a:ext cx="4632277" cy="1809867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91440" tIns="91440" rIns="91440" bIns="9144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1431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22 fiber</a:t>
            </a:r>
          </a:p>
          <a:p>
            <a:pPr marL="228600" lvl="1" indent="-21431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4 fixed wireless</a:t>
            </a:r>
          </a:p>
          <a:p>
            <a:pPr marL="228600" lvl="1" indent="-21431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1 tower infrastructure </a:t>
            </a:r>
          </a:p>
          <a:p>
            <a:pPr marL="228600" lvl="1" indent="-214313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1 hybrid fiber/fixed wireless</a:t>
            </a:r>
          </a:p>
          <a:p>
            <a:pPr marL="228600" lvl="1" indent="-214313">
              <a:lnSpc>
                <a:spcPct val="100000"/>
              </a:lnSpc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82767F-2C69-122C-DFE8-2EEDBF4D51CA}"/>
              </a:ext>
            </a:extLst>
          </p:cNvPr>
          <p:cNvSpPr/>
          <p:nvPr/>
        </p:nvSpPr>
        <p:spPr>
          <a:xfrm>
            <a:off x="6882037" y="7017757"/>
            <a:ext cx="4656968" cy="430887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2700" cap="flat" cmpd="sng" algn="ctr">
            <a:solidFill>
              <a:srgbClr val="1C335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hangingPunct="1">
              <a:spcBef>
                <a:spcPts val="0"/>
              </a:spcBef>
              <a:defRPr/>
            </a:pPr>
            <a:r>
              <a:rPr lang="en-US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Organization Type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C69E317-6103-954A-EC28-0D3B47B13164}"/>
              </a:ext>
            </a:extLst>
          </p:cNvPr>
          <p:cNvSpPr txBox="1">
            <a:spLocks/>
          </p:cNvSpPr>
          <p:nvPr/>
        </p:nvSpPr>
        <p:spPr>
          <a:xfrm>
            <a:off x="6882038" y="7448644"/>
            <a:ext cx="4656968" cy="1818316"/>
          </a:xfrm>
          <a:prstGeom prst="rect">
            <a:avLst/>
          </a:prstGeom>
          <a:ln>
            <a:solidFill>
              <a:srgbClr val="1C335E">
                <a:shade val="50000"/>
              </a:srgbClr>
            </a:solidFill>
          </a:ln>
        </p:spPr>
        <p:txBody>
          <a:bodyPr lIns="91440" tIns="91440" rIns="91440" bIns="91440" numCol="1" spcCol="0" anchor="t" anchorCtr="0"/>
          <a:lstStyle>
            <a:lvl1pPr marL="117475" indent="-117475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Tahoma" panose="020B0604030504040204" pitchFamily="34" charset="0"/>
              <a:buChar char="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indent="-150813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7462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anose="020B0604030504040204" pitchFamily="34" charset="0"/>
              <a:buChar char="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143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7 private ISP’s (accounting for 20 projects)</a:t>
            </a:r>
          </a:p>
          <a:p>
            <a:pPr marL="228600" lvl="1" indent="-2143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5 tribal affiliated </a:t>
            </a:r>
          </a:p>
          <a:p>
            <a:pPr marL="228600" lvl="1" indent="-2143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1 telephone cooperative </a:t>
            </a:r>
          </a:p>
          <a:p>
            <a:pPr marL="228600" lvl="1" indent="-2143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Calibri" panose="020F0502020204030204" pitchFamily="34" charset="0"/>
              </a:rPr>
              <a:t>1 electric cooperatives (accounting for two projects)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9BBDDE-3318-86D6-E487-A44BB0E7809C}"/>
              </a:ext>
            </a:extLst>
          </p:cNvPr>
          <p:cNvGrpSpPr/>
          <p:nvPr/>
        </p:nvGrpSpPr>
        <p:grpSpPr>
          <a:xfrm>
            <a:off x="6882037" y="4567477"/>
            <a:ext cx="4632277" cy="1994024"/>
            <a:chOff x="6920851" y="4536481"/>
            <a:chExt cx="4632277" cy="19940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2151A6-18C0-2BDD-94D5-121743F99C56}"/>
                </a:ext>
              </a:extLst>
            </p:cNvPr>
            <p:cNvSpPr/>
            <p:nvPr/>
          </p:nvSpPr>
          <p:spPr>
            <a:xfrm>
              <a:off x="6920851" y="4536481"/>
              <a:ext cx="4632277" cy="430887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 w="12700" cap="flat" cmpd="sng" algn="ctr">
              <a:solidFill>
                <a:srgbClr val="1C335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hangingPunct="1">
                <a:spcBef>
                  <a:spcPts val="0"/>
                </a:spcBef>
                <a:defRPr/>
              </a:pPr>
              <a:r>
                <a:rPr lang="en-US" kern="1200" dirty="0">
                  <a:solidFill>
                    <a:srgbClr val="0070C0"/>
                  </a:solidFill>
                  <a:latin typeface="Calibri" panose="020F0502020204030204"/>
                  <a:ea typeface="+mn-ea"/>
                  <a:cs typeface="+mn-cs"/>
                </a:rPr>
                <a:t>Geographic Areas</a:t>
              </a:r>
            </a:p>
          </p:txBody>
        </p:sp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18AE4C80-A22D-982B-E5A3-0528D72FEB29}"/>
                </a:ext>
              </a:extLst>
            </p:cNvPr>
            <p:cNvSpPr txBox="1">
              <a:spLocks/>
            </p:cNvSpPr>
            <p:nvPr/>
          </p:nvSpPr>
          <p:spPr>
            <a:xfrm>
              <a:off x="6920852" y="4967369"/>
              <a:ext cx="4632275" cy="1563136"/>
            </a:xfrm>
            <a:prstGeom prst="rect">
              <a:avLst/>
            </a:prstGeom>
            <a:ln>
              <a:solidFill>
                <a:srgbClr val="1C335E">
                  <a:shade val="50000"/>
                </a:srgbClr>
              </a:solidFill>
            </a:ln>
          </p:spPr>
          <p:txBody>
            <a:bodyPr lIns="91440" tIns="91440" rIns="91440" bIns="91440" numCol="1" spcCol="0" anchor="t" anchorCtr="0"/>
            <a:lstStyle>
              <a:lvl1pPr marL="117475" indent="-117475" algn="l" defTabSz="914400" rtl="0" eaLnBrk="1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600"/>
                </a:spcAft>
                <a:buFont typeface="Tahoma" panose="020B0604030504040204" pitchFamily="34" charset="0"/>
                <a:buChar char="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indent="-150813" algn="l" defTabSz="914400" rtl="0" eaLnBrk="1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65138" indent="-174625" algn="l" defTabSz="914400" rtl="0" eaLnBrk="1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Tahoma" panose="020B0604030504040204" pitchFamily="34" charset="0"/>
                <a:buChar char="›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14313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22222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11 Southern Region</a:t>
              </a:r>
            </a:p>
            <a:p>
              <a:pPr marL="228600" lvl="1" indent="-214313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22222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9 Northern Region</a:t>
              </a:r>
            </a:p>
            <a:p>
              <a:pPr marL="228600" lvl="1" indent="-214313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22222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7 Central Region</a:t>
              </a:r>
            </a:p>
            <a:p>
              <a:pPr marL="228600" lvl="1" indent="-214313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222222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1 Statewide </a:t>
              </a:r>
            </a:p>
          </p:txBody>
        </p:sp>
      </p:grp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6777619C-8769-1FF2-FA8B-C8C2172B3067}"/>
              </a:ext>
            </a:extLst>
          </p:cNvPr>
          <p:cNvSpPr/>
          <p:nvPr/>
        </p:nvSpPr>
        <p:spPr>
          <a:xfrm>
            <a:off x="5563892" y="2902726"/>
            <a:ext cx="759416" cy="615389"/>
          </a:xfrm>
          <a:prstGeom prst="strip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00558435-769D-29C9-9160-B44BFF91A4A0}"/>
              </a:ext>
            </a:extLst>
          </p:cNvPr>
          <p:cNvSpPr/>
          <p:nvPr/>
        </p:nvSpPr>
        <p:spPr>
          <a:xfrm>
            <a:off x="5563892" y="5363751"/>
            <a:ext cx="759416" cy="615389"/>
          </a:xfrm>
          <a:prstGeom prst="strip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653C7BF9-2251-47ED-130F-2BD66A10E45B}"/>
              </a:ext>
            </a:extLst>
          </p:cNvPr>
          <p:cNvSpPr/>
          <p:nvPr/>
        </p:nvSpPr>
        <p:spPr>
          <a:xfrm>
            <a:off x="5563892" y="7623296"/>
            <a:ext cx="759416" cy="615389"/>
          </a:xfrm>
          <a:prstGeom prst="striped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755550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FA02F-4BD9-4DE1-BB3C-4D98E1855B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458506"/>
            <a:ext cx="12598400" cy="455894"/>
          </a:xfrm>
        </p:spPr>
        <p:txBody>
          <a:bodyPr/>
          <a:lstStyle/>
          <a:p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 Three Map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77209-C737-7C6B-522D-E236222F95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30928-4C23-87BD-3E97-59584AA0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46" y="2134157"/>
            <a:ext cx="9673956" cy="6266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9174C-62C2-47DA-1A34-EEE401183525}"/>
              </a:ext>
            </a:extLst>
          </p:cNvPr>
          <p:cNvSpPr txBox="1"/>
          <p:nvPr/>
        </p:nvSpPr>
        <p:spPr>
          <a:xfrm>
            <a:off x="526943" y="8657023"/>
            <a:ext cx="11890183" cy="353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https://nmdoit.maps.arcgis.com/apps/webappviewer/index.html?id=a94bf13b899c4993aad03dda921723d6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D6C0F-1C8D-84CA-32B5-D88CE50DB25D}"/>
              </a:ext>
            </a:extLst>
          </p:cNvPr>
          <p:cNvSpPr txBox="1"/>
          <p:nvPr/>
        </p:nvSpPr>
        <p:spPr>
          <a:xfrm>
            <a:off x="406400" y="1096577"/>
            <a:ext cx="1201072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OBAE</a:t>
            </a:r>
            <a:r>
              <a:rPr lang="en-US" sz="2200" b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updated the Map with all provided application polygons from the proposed project service areas as of May 12, 2023.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782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478342-C261-4D27-AC97-19FEB08B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321" y="1925377"/>
            <a:ext cx="6043810" cy="59028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0807F-89EF-CE18-DB2E-E7763BD1946C}"/>
              </a:ext>
            </a:extLst>
          </p:cNvPr>
          <p:cNvSpPr txBox="1">
            <a:spLocks/>
          </p:cNvSpPr>
          <p:nvPr/>
        </p:nvSpPr>
        <p:spPr>
          <a:xfrm>
            <a:off x="406400" y="458506"/>
            <a:ext cx="12598400" cy="455894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buNone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 Medium"/>
              </a:rPr>
              <a:t>Connect NM Review Map – Federal/State Data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0313223-F846-30BA-C474-75298ED9AD13}"/>
              </a:ext>
            </a:extLst>
          </p:cNvPr>
          <p:cNvSpPr txBox="1">
            <a:spLocks/>
          </p:cNvSpPr>
          <p:nvPr/>
        </p:nvSpPr>
        <p:spPr>
          <a:xfrm>
            <a:off x="336882" y="2423825"/>
            <a:ext cx="5257800" cy="5320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Broadband Availability (BSL/BDC)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Awards</a:t>
            </a:r>
          </a:p>
          <a:p>
            <a:pPr marL="809625" marR="0" lvl="1" indent="-350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 2.5 GHz Rural Tribal Applications</a:t>
            </a:r>
          </a:p>
          <a:p>
            <a:pPr marL="809625" marR="0" lvl="1" indent="-350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 I &amp; II Areas</a:t>
            </a:r>
          </a:p>
          <a:p>
            <a:pPr marL="809625" marR="0" lvl="1" indent="-350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 RDOF Awards</a:t>
            </a:r>
          </a:p>
          <a:p>
            <a:pPr marL="809625" marR="0" lvl="1" indent="-350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USDA Reconnect Awards</a:t>
            </a:r>
          </a:p>
          <a:p>
            <a:pPr marL="809625" marR="0" lvl="1" indent="-3508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HUBB Data (Deployment location data for Federal awards)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Awards</a:t>
            </a:r>
          </a:p>
          <a:p>
            <a:pPr marL="809625" lvl="1" indent="-35083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 panose="020F0502020204030204"/>
              </a:rPr>
              <a:t>Connect NM Wave 3 Proposed Areas</a:t>
            </a:r>
          </a:p>
          <a:p>
            <a:pPr marL="809625" lvl="1" indent="-35083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 panose="020F0502020204030204"/>
              </a:rPr>
              <a:t>Connect NM Wave 1 &amp; 2 (awarded and proposed areas) </a:t>
            </a:r>
          </a:p>
          <a:p>
            <a:pPr marL="809625" lvl="1" indent="-35083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 panose="020F0502020204030204"/>
              </a:rPr>
              <a:t>NM PRC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Boundaries</a:t>
            </a:r>
          </a:p>
          <a:p>
            <a:pPr marL="809625" lvl="1" indent="-35083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 panose="020F0502020204030204"/>
              </a:rPr>
              <a:t>County and Tribal boundaries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2C129-3FFC-42AA-85B1-BBFB8D7D3373}"/>
              </a:ext>
            </a:extLst>
          </p:cNvPr>
          <p:cNvSpPr/>
          <p:nvPr/>
        </p:nvSpPr>
        <p:spPr>
          <a:xfrm>
            <a:off x="386994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lvl="1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Review Challenge Map showcases several data sets from federal and state sources.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36CBA-044A-4167-6883-DC135F83BA6C}"/>
              </a:ext>
            </a:extLst>
          </p:cNvPr>
          <p:cNvSpPr txBox="1">
            <a:spLocks/>
          </p:cNvSpPr>
          <p:nvPr/>
        </p:nvSpPr>
        <p:spPr>
          <a:xfrm>
            <a:off x="12417126" y="9266960"/>
            <a:ext cx="384722" cy="32419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0E1D1-FB1E-47E2-90BE-862DD14C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88" y="3021263"/>
            <a:ext cx="7443552" cy="47779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8255FD-C088-4ABA-8ABD-29D63B98FE36}"/>
              </a:ext>
            </a:extLst>
          </p:cNvPr>
          <p:cNvSpPr/>
          <p:nvPr/>
        </p:nvSpPr>
        <p:spPr>
          <a:xfrm>
            <a:off x="6648704" y="6092308"/>
            <a:ext cx="6154592" cy="2095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CFD5B3-313D-4305-B804-23579DE9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12" y="2519333"/>
            <a:ext cx="4137152" cy="4641427"/>
          </a:xfrm>
        </p:spPr>
        <p:txBody>
          <a:bodyPr>
            <a:normAutofit fontScale="92500" lnSpcReduction="10000"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Individual project layers can be accessed via layer list from the left hand menu or from the table at the bottom of the map via tabs. </a:t>
            </a:r>
          </a:p>
          <a:p>
            <a:pPr marL="228600" indent="-228600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Information includes:</a:t>
            </a:r>
          </a:p>
          <a:p>
            <a:pPr lvl="1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Project ID</a:t>
            </a:r>
          </a:p>
          <a:p>
            <a:pPr lvl="1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Project Name</a:t>
            </a:r>
          </a:p>
          <a:p>
            <a:pPr lvl="1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Applicant/ISP Name</a:t>
            </a:r>
          </a:p>
          <a:p>
            <a:pPr lvl="1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en-US" sz="2600" kern="120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Project Description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C4DCD-86B0-4E64-8953-CEC6AB7410E0}"/>
              </a:ext>
            </a:extLst>
          </p:cNvPr>
          <p:cNvSpPr/>
          <p:nvPr/>
        </p:nvSpPr>
        <p:spPr>
          <a:xfrm>
            <a:off x="5478272" y="3174356"/>
            <a:ext cx="292608" cy="29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9C020D-7A85-2676-A792-454AC1ABCC75}"/>
              </a:ext>
            </a:extLst>
          </p:cNvPr>
          <p:cNvSpPr txBox="1">
            <a:spLocks/>
          </p:cNvSpPr>
          <p:nvPr/>
        </p:nvSpPr>
        <p:spPr>
          <a:xfrm>
            <a:off x="406400" y="458506"/>
            <a:ext cx="12598400" cy="455894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buNone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 Medium"/>
              </a:rPr>
              <a:t>Connect NM Grant Review Map –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 Medium"/>
              </a:rPr>
              <a:t>Data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4AB30-3B98-368F-55FE-FCC7F3DA7A4A}"/>
              </a:ext>
            </a:extLst>
          </p:cNvPr>
          <p:cNvSpPr/>
          <p:nvPr/>
        </p:nvSpPr>
        <p:spPr>
          <a:xfrm>
            <a:off x="480300" y="1154280"/>
            <a:ext cx="12329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lvl="1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Review Challenge Map includes relevant project details.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F634711-4CC0-D9BF-8DC9-BA8793B0795F}"/>
              </a:ext>
            </a:extLst>
          </p:cNvPr>
          <p:cNvSpPr txBox="1">
            <a:spLocks/>
          </p:cNvSpPr>
          <p:nvPr/>
        </p:nvSpPr>
        <p:spPr>
          <a:xfrm>
            <a:off x="12417126" y="9266960"/>
            <a:ext cx="384722" cy="32419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38489"/>
      </p:ext>
    </p:extLst>
  </p:cSld>
  <p:clrMapOvr>
    <a:masterClrMapping/>
  </p:clrMapOvr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131748</TotalTime>
  <Words>1091</Words>
  <Application>Microsoft Macintosh PowerPoint</Application>
  <PresentationFormat>Custom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Avenir Next</vt:lpstr>
      <vt:lpstr>Avenir Next Medium</vt:lpstr>
      <vt:lpstr>Calibri</vt:lpstr>
      <vt:lpstr>Calibri Light</vt:lpstr>
      <vt:lpstr>Courier New</vt:lpstr>
      <vt:lpstr>DIN Alternate</vt:lpstr>
      <vt:lpstr>DIN Condensed</vt:lpstr>
      <vt:lpstr>Franklin Gothic Book</vt:lpstr>
      <vt:lpstr>Google Sans</vt:lpstr>
      <vt:lpstr>Helvetica</vt:lpstr>
      <vt:lpstr>Helvetica Neue</vt:lpstr>
      <vt:lpstr>Wingdings</vt:lpstr>
      <vt:lpstr>New_Template7</vt:lpstr>
      <vt:lpstr>1_Custom Design</vt:lpstr>
      <vt:lpstr>Custom Design</vt:lpstr>
      <vt:lpstr>Connect New Mexico Pilot Program  Wave Three  Mapping Review Process to Validate Eligible Service Areas  May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Sandeep Taxali</cp:lastModifiedBy>
  <cp:revision>740</cp:revision>
  <dcterms:modified xsi:type="dcterms:W3CDTF">2023-05-17T19:54:39Z</dcterms:modified>
</cp:coreProperties>
</file>