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Lst>
  <p:notesMasterIdLst>
    <p:notesMasterId r:id="rId84"/>
  </p:notesMasterIdLst>
  <p:handoutMasterIdLst>
    <p:handoutMasterId r:id="rId85"/>
  </p:handoutMasterIdLst>
  <p:sldIdLst>
    <p:sldId id="257" r:id="rId11"/>
    <p:sldId id="258" r:id="rId12"/>
    <p:sldId id="262" r:id="rId13"/>
    <p:sldId id="259" r:id="rId14"/>
    <p:sldId id="261" r:id="rId15"/>
    <p:sldId id="265" r:id="rId16"/>
    <p:sldId id="263" r:id="rId17"/>
    <p:sldId id="264" r:id="rId18"/>
    <p:sldId id="266" r:id="rId19"/>
    <p:sldId id="317" r:id="rId20"/>
    <p:sldId id="318" r:id="rId21"/>
    <p:sldId id="319" r:id="rId22"/>
    <p:sldId id="315" r:id="rId23"/>
    <p:sldId id="320" r:id="rId24"/>
    <p:sldId id="321" r:id="rId25"/>
    <p:sldId id="269" r:id="rId26"/>
    <p:sldId id="270" r:id="rId27"/>
    <p:sldId id="271" r:id="rId28"/>
    <p:sldId id="275"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8" r:id="rId45"/>
    <p:sldId id="299" r:id="rId46"/>
    <p:sldId id="301" r:id="rId47"/>
    <p:sldId id="302" r:id="rId48"/>
    <p:sldId id="303" r:id="rId49"/>
    <p:sldId id="306" r:id="rId50"/>
    <p:sldId id="304" r:id="rId51"/>
    <p:sldId id="346" r:id="rId52"/>
    <p:sldId id="347" r:id="rId53"/>
    <p:sldId id="305" r:id="rId54"/>
    <p:sldId id="307" r:id="rId55"/>
    <p:sldId id="322" r:id="rId56"/>
    <p:sldId id="308" r:id="rId57"/>
    <p:sldId id="323" r:id="rId58"/>
    <p:sldId id="309" r:id="rId59"/>
    <p:sldId id="310" r:id="rId60"/>
    <p:sldId id="324" r:id="rId61"/>
    <p:sldId id="336" r:id="rId62"/>
    <p:sldId id="325" r:id="rId63"/>
    <p:sldId id="341" r:id="rId64"/>
    <p:sldId id="348" r:id="rId65"/>
    <p:sldId id="326" r:id="rId66"/>
    <p:sldId id="337" r:id="rId67"/>
    <p:sldId id="327" r:id="rId68"/>
    <p:sldId id="328" r:id="rId69"/>
    <p:sldId id="338" r:id="rId70"/>
    <p:sldId id="329" r:id="rId71"/>
    <p:sldId id="339" r:id="rId72"/>
    <p:sldId id="340" r:id="rId73"/>
    <p:sldId id="312" r:id="rId74"/>
    <p:sldId id="332" r:id="rId75"/>
    <p:sldId id="333" r:id="rId76"/>
    <p:sldId id="350" r:id="rId77"/>
    <p:sldId id="334" r:id="rId78"/>
    <p:sldId id="335" r:id="rId79"/>
    <p:sldId id="342" r:id="rId80"/>
    <p:sldId id="344" r:id="rId81"/>
    <p:sldId id="345" r:id="rId82"/>
    <p:sldId id="349" r:id="rId8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1F8"/>
    <a:srgbClr val="0033CC"/>
    <a:srgbClr val="E3EBF5"/>
    <a:srgbClr val="E3EAF5"/>
    <a:srgbClr val="E0E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119" autoAdjust="0"/>
  </p:normalViewPr>
  <p:slideViewPr>
    <p:cSldViewPr>
      <p:cViewPr varScale="1">
        <p:scale>
          <a:sx n="114" d="100"/>
          <a:sy n="114" d="100"/>
        </p:scale>
        <p:origin x="1146" y="102"/>
      </p:cViewPr>
      <p:guideLst>
        <p:guide orient="horz" pos="2160"/>
        <p:guide pos="2880"/>
      </p:guideLst>
    </p:cSldViewPr>
  </p:slideViewPr>
  <p:outlineViewPr>
    <p:cViewPr>
      <p:scale>
        <a:sx n="33" d="100"/>
        <a:sy n="33" d="100"/>
      </p:scale>
      <p:origin x="0" y="196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558"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6BA5EC2-2396-46EC-91A3-4AE401BF2F3D}" type="datetimeFigureOut">
              <a:rPr lang="en-US" smtClean="0"/>
              <a:t>6/9/2020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BE7AF5F-01B5-4C0D-97DA-A8DA9C410EA9}" type="slidenum">
              <a:rPr lang="en-US" smtClean="0"/>
              <a:t>‹#›</a:t>
            </a:fld>
            <a:endParaRPr lang="en-US"/>
          </a:p>
        </p:txBody>
      </p:sp>
    </p:spTree>
    <p:extLst>
      <p:ext uri="{BB962C8B-B14F-4D97-AF65-F5344CB8AC3E}">
        <p14:creationId xmlns:p14="http://schemas.microsoft.com/office/powerpoint/2010/main" val="3952375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BF948E6-807E-48A4-932E-7980C6D4DE45}" type="datetimeFigureOut">
              <a:rPr lang="en-US" smtClean="0"/>
              <a:t>6/9/2020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EFC1D62-51D7-4A70-BC30-890A1A7BF7C9}" type="slidenum">
              <a:rPr lang="en-US" smtClean="0"/>
              <a:t>‹#›</a:t>
            </a:fld>
            <a:endParaRPr lang="en-US"/>
          </a:p>
        </p:txBody>
      </p:sp>
    </p:spTree>
    <p:extLst>
      <p:ext uri="{BB962C8B-B14F-4D97-AF65-F5344CB8AC3E}">
        <p14:creationId xmlns:p14="http://schemas.microsoft.com/office/powerpoint/2010/main" val="41774179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4680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kumimoji="0" lang="en-US" sz="4000" b="0" i="0" u="none" strike="noStrike" kern="1200" cap="none" spc="0" normalizeH="0" baseline="0" noProof="0" dirty="0" smtClean="0">
                <a:ln>
                  <a:noFill/>
                </a:ln>
                <a:solidFill>
                  <a:srgbClr val="000000"/>
                </a:solidFill>
                <a:effectLst/>
                <a:uLnTx/>
                <a:uFillTx/>
                <a:latin typeface="Calibri"/>
                <a:ea typeface="+mj-ea"/>
                <a:cs typeface="+mj-cs"/>
              </a:rPr>
              <a:t>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1000" y="0"/>
            <a:ext cx="457200" cy="381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a:defRPr sz="2800" b="1" cap="none" spc="0">
                <a:ln w="10160">
                  <a:solidFill>
                    <a:schemeClr val="accent1"/>
                  </a:solidFill>
                  <a:prstDash val="solid"/>
                </a:ln>
                <a:solidFill>
                  <a:srgbClr val="FFFFFF"/>
                </a:solidFill>
                <a:effectLst>
                  <a:outerShdw blurRad="38100" dist="32000" dir="5400000" algn="tl">
                    <a:srgbClr val="000000">
                      <a:alpha val="30000"/>
                    </a:srgbClr>
                  </a:outerShdw>
                </a:effectLst>
              </a:defRPr>
            </a:lvl1pPr>
          </a:lstStyle>
          <a:p>
            <a:r>
              <a:rPr lang="en-US" dirty="0" smtClean="0">
                <a:ln w="10160">
                  <a:solidFill>
                    <a:srgbClr val="A5B592"/>
                  </a:solidFill>
                  <a:prstDash val="solid"/>
                </a:ln>
              </a:rPr>
              <a:t>1</a:t>
            </a:r>
            <a:endParaRPr lang="en-US" dirty="0">
              <a:ln w="10160">
                <a:solidFill>
                  <a:srgbClr val="A5B592"/>
                </a:solidFill>
                <a:prstDash val="solid"/>
              </a:ln>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dirty="0"/>
          </a:p>
        </p:txBody>
      </p:sp>
    </p:spTree>
    <p:extLst>
      <p:ext uri="{BB962C8B-B14F-4D97-AF65-F5344CB8AC3E}">
        <p14:creationId xmlns:p14="http://schemas.microsoft.com/office/powerpoint/2010/main" val="13114301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651225"/>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30002240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72C5F0-1EAA-4B00-A785-1B3D1D33E04C}"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D9C35-BF09-499A-9292-211E39979F9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3270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2C5F0-1EAA-4B00-A785-1B3D1D33E04C}" type="datetimeFigureOut">
              <a:rPr lang="en-US" smtClean="0"/>
              <a:pPr/>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26914444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C5F0-1EAA-4B00-A785-1B3D1D33E04C}"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20105360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8420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26139869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49418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225301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kumimoji="0" lang="en-US" sz="4000" b="0" i="0" u="none" strike="noStrike" kern="1200" cap="none" spc="0" normalizeH="0" baseline="0" noProof="0" dirty="0" smtClean="0">
                <a:ln>
                  <a:noFill/>
                </a:ln>
                <a:solidFill>
                  <a:srgbClr val="000000"/>
                </a:solidFill>
                <a:effectLst/>
                <a:uLnTx/>
                <a:uFillTx/>
                <a:latin typeface="Calibri"/>
                <a:ea typeface="+mj-ea"/>
                <a:cs typeface="+mj-cs"/>
              </a:rPr>
              <a:t>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1000" y="0"/>
            <a:ext cx="457200" cy="381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a:defRPr sz="2800" b="1" cap="none" spc="0">
                <a:ln w="10160">
                  <a:solidFill>
                    <a:schemeClr val="accent1"/>
                  </a:solidFill>
                  <a:prstDash val="solid"/>
                </a:ln>
                <a:solidFill>
                  <a:srgbClr val="FFFFFF"/>
                </a:solidFill>
                <a:effectLst>
                  <a:outerShdw blurRad="38100" dist="32000" dir="5400000" algn="tl">
                    <a:srgbClr val="000000">
                      <a:alpha val="30000"/>
                    </a:srgbClr>
                  </a:outerShdw>
                </a:effectLst>
              </a:defRPr>
            </a:lvl1pPr>
          </a:lstStyle>
          <a:p>
            <a:r>
              <a:rPr lang="en-US" dirty="0" smtClean="0"/>
              <a:t>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2C5F0-1EAA-4B00-A785-1B3D1D33E04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72C5F0-1EAA-4B00-A785-1B3D1D33E04C}"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72C5F0-1EAA-4B00-A785-1B3D1D33E04C}"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D9C35-BF09-499A-9292-211E39979F9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2C5F0-1EAA-4B00-A785-1B3D1D33E04C}"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C5F0-1EAA-4B00-A785-1B3D1D33E04C}"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2C5F0-1EAA-4B00-A785-1B3D1D33E04C}"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2C5F0-1EAA-4B00-A785-1B3D1D33E04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138D8-B469-4CD6-84EF-55206C0EACF2}"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B80E-6BC0-4350-98DD-3FEA012063A4}"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576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138D8-B469-4CD6-84EF-55206C0EACF2}"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B80E-6BC0-4350-98DD-3FEA012063A4}" type="slidenum">
              <a:rPr lang="en-US" smtClean="0"/>
              <a:pPr/>
              <a:t>‹#›</a:t>
            </a:fld>
            <a:endParaRPr lang="en-US"/>
          </a:p>
        </p:txBody>
      </p:sp>
    </p:spTree>
    <p:extLst>
      <p:ext uri="{BB962C8B-B14F-4D97-AF65-F5344CB8AC3E}">
        <p14:creationId xmlns:p14="http://schemas.microsoft.com/office/powerpoint/2010/main" val="1111525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138D8-B469-4CD6-84EF-55206C0EACF2}"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B80E-6BC0-4350-98DD-3FEA012063A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514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D138D8-B469-4CD6-84EF-55206C0EACF2}"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2B80E-6BC0-4350-98DD-3FEA012063A4}" type="slidenum">
              <a:rPr lang="en-US" smtClean="0"/>
              <a:pPr/>
              <a:t>‹#›</a:t>
            </a:fld>
            <a:endParaRPr lang="en-US"/>
          </a:p>
        </p:txBody>
      </p:sp>
    </p:spTree>
    <p:extLst>
      <p:ext uri="{BB962C8B-B14F-4D97-AF65-F5344CB8AC3E}">
        <p14:creationId xmlns:p14="http://schemas.microsoft.com/office/powerpoint/2010/main" val="1075239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D138D8-B469-4CD6-84EF-55206C0EACF2}"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2B80E-6BC0-4350-98DD-3FEA012063A4}"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89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D138D8-B469-4CD6-84EF-55206C0EACF2}" type="datetimeFigureOut">
              <a:rPr lang="en-US" smtClean="0"/>
              <a:pPr/>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2B80E-6BC0-4350-98DD-3FEA012063A4}" type="slidenum">
              <a:rPr lang="en-US" smtClean="0"/>
              <a:pPr/>
              <a:t>‹#›</a:t>
            </a:fld>
            <a:endParaRPr lang="en-US"/>
          </a:p>
        </p:txBody>
      </p:sp>
    </p:spTree>
    <p:extLst>
      <p:ext uri="{BB962C8B-B14F-4D97-AF65-F5344CB8AC3E}">
        <p14:creationId xmlns:p14="http://schemas.microsoft.com/office/powerpoint/2010/main" val="2225255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138D8-B469-4CD6-84EF-55206C0EACF2}"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2B80E-6BC0-4350-98DD-3FEA012063A4}" type="slidenum">
              <a:rPr lang="en-US" smtClean="0"/>
              <a:pPr/>
              <a:t>‹#›</a:t>
            </a:fld>
            <a:endParaRPr lang="en-US"/>
          </a:p>
        </p:txBody>
      </p:sp>
    </p:spTree>
    <p:extLst>
      <p:ext uri="{BB962C8B-B14F-4D97-AF65-F5344CB8AC3E}">
        <p14:creationId xmlns:p14="http://schemas.microsoft.com/office/powerpoint/2010/main" val="134405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2C5F0-1EAA-4B00-A785-1B3D1D33E04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138D8-B469-4CD6-84EF-55206C0EACF2}"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2B80E-6BC0-4350-98DD-3FEA012063A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156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138D8-B469-4CD6-84EF-55206C0EACF2}"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2B80E-6BC0-4350-98DD-3FEA012063A4}" type="slidenum">
              <a:rPr lang="en-US" smtClean="0"/>
              <a:pPr/>
              <a:t>‹#›</a:t>
            </a:fld>
            <a:endParaRPr lang="en-US"/>
          </a:p>
        </p:txBody>
      </p:sp>
    </p:spTree>
    <p:extLst>
      <p:ext uri="{BB962C8B-B14F-4D97-AF65-F5344CB8AC3E}">
        <p14:creationId xmlns:p14="http://schemas.microsoft.com/office/powerpoint/2010/main" val="745781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138D8-B469-4CD6-84EF-55206C0EACF2}"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B80E-6BC0-4350-98DD-3FEA012063A4}" type="slidenum">
              <a:rPr lang="en-US" smtClean="0"/>
              <a:pPr/>
              <a:t>‹#›</a:t>
            </a:fld>
            <a:endParaRPr lang="en-US"/>
          </a:p>
        </p:txBody>
      </p:sp>
    </p:spTree>
    <p:extLst>
      <p:ext uri="{BB962C8B-B14F-4D97-AF65-F5344CB8AC3E}">
        <p14:creationId xmlns:p14="http://schemas.microsoft.com/office/powerpoint/2010/main" val="2371430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138D8-B469-4CD6-84EF-55206C0EACF2}"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B80E-6BC0-4350-98DD-3FEA012063A4}" type="slidenum">
              <a:rPr lang="en-US" smtClean="0"/>
              <a:pPr/>
              <a:t>‹#›</a:t>
            </a:fld>
            <a:endParaRPr lang="en-US"/>
          </a:p>
        </p:txBody>
      </p:sp>
    </p:spTree>
    <p:extLst>
      <p:ext uri="{BB962C8B-B14F-4D97-AF65-F5344CB8AC3E}">
        <p14:creationId xmlns:p14="http://schemas.microsoft.com/office/powerpoint/2010/main" val="4011757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0352A1-2F10-41F6-BFBF-A47DBED56B85}"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4B8EF-9722-4001-899B-559410DFE31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703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352A1-2F10-41F6-BFBF-A47DBED56B85}"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4B8EF-9722-4001-899B-559410DFE319}" type="slidenum">
              <a:rPr lang="en-US" smtClean="0"/>
              <a:pPr/>
              <a:t>‹#›</a:t>
            </a:fld>
            <a:endParaRPr lang="en-US"/>
          </a:p>
        </p:txBody>
      </p:sp>
    </p:spTree>
    <p:extLst>
      <p:ext uri="{BB962C8B-B14F-4D97-AF65-F5344CB8AC3E}">
        <p14:creationId xmlns:p14="http://schemas.microsoft.com/office/powerpoint/2010/main" val="4189356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0352A1-2F10-41F6-BFBF-A47DBED56B85}"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4B8EF-9722-4001-899B-559410DFE319}"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976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0352A1-2F10-41F6-BFBF-A47DBED56B85}"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4B8EF-9722-4001-899B-559410DFE319}" type="slidenum">
              <a:rPr lang="en-US" smtClean="0"/>
              <a:pPr/>
              <a:t>‹#›</a:t>
            </a:fld>
            <a:endParaRPr lang="en-US"/>
          </a:p>
        </p:txBody>
      </p:sp>
    </p:spTree>
    <p:extLst>
      <p:ext uri="{BB962C8B-B14F-4D97-AF65-F5344CB8AC3E}">
        <p14:creationId xmlns:p14="http://schemas.microsoft.com/office/powerpoint/2010/main" val="1993884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0352A1-2F10-41F6-BFBF-A47DBED56B85}"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4B8EF-9722-4001-899B-559410DFE319}"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704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0352A1-2F10-41F6-BFBF-A47DBED56B85}" type="datetimeFigureOut">
              <a:rPr lang="en-US" smtClean="0"/>
              <a:pPr/>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4B8EF-9722-4001-899B-559410DFE319}" type="slidenum">
              <a:rPr lang="en-US" smtClean="0"/>
              <a:pPr/>
              <a:t>‹#›</a:t>
            </a:fld>
            <a:endParaRPr lang="en-US"/>
          </a:p>
        </p:txBody>
      </p:sp>
    </p:spTree>
    <p:extLst>
      <p:ext uri="{BB962C8B-B14F-4D97-AF65-F5344CB8AC3E}">
        <p14:creationId xmlns:p14="http://schemas.microsoft.com/office/powerpoint/2010/main" val="157898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72C5F0-1EAA-4B00-A785-1B3D1D33E04C}"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352A1-2F10-41F6-BFBF-A47DBED56B85}"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4B8EF-9722-4001-899B-559410DFE319}" type="slidenum">
              <a:rPr lang="en-US" smtClean="0"/>
              <a:pPr/>
              <a:t>‹#›</a:t>
            </a:fld>
            <a:endParaRPr lang="en-US"/>
          </a:p>
        </p:txBody>
      </p:sp>
    </p:spTree>
    <p:extLst>
      <p:ext uri="{BB962C8B-B14F-4D97-AF65-F5344CB8AC3E}">
        <p14:creationId xmlns:p14="http://schemas.microsoft.com/office/powerpoint/2010/main" val="1882957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352A1-2F10-41F6-BFBF-A47DBED56B85}"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4B8EF-9722-4001-899B-559410DFE319}"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628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352A1-2F10-41F6-BFBF-A47DBED56B85}"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4B8EF-9722-4001-899B-559410DFE319}" type="slidenum">
              <a:rPr lang="en-US" smtClean="0"/>
              <a:pPr/>
              <a:t>‹#›</a:t>
            </a:fld>
            <a:endParaRPr lang="en-US"/>
          </a:p>
        </p:txBody>
      </p:sp>
    </p:spTree>
    <p:extLst>
      <p:ext uri="{BB962C8B-B14F-4D97-AF65-F5344CB8AC3E}">
        <p14:creationId xmlns:p14="http://schemas.microsoft.com/office/powerpoint/2010/main" val="3413991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352A1-2F10-41F6-BFBF-A47DBED56B85}"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4B8EF-9722-4001-899B-559410DFE319}" type="slidenum">
              <a:rPr lang="en-US" smtClean="0"/>
              <a:pPr/>
              <a:t>‹#›</a:t>
            </a:fld>
            <a:endParaRPr lang="en-US"/>
          </a:p>
        </p:txBody>
      </p:sp>
    </p:spTree>
    <p:extLst>
      <p:ext uri="{BB962C8B-B14F-4D97-AF65-F5344CB8AC3E}">
        <p14:creationId xmlns:p14="http://schemas.microsoft.com/office/powerpoint/2010/main" val="4234304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0352A1-2F10-41F6-BFBF-A47DBED56B85}"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4B8EF-9722-4001-899B-559410DFE319}" type="slidenum">
              <a:rPr lang="en-US" smtClean="0"/>
              <a:pPr/>
              <a:t>‹#›</a:t>
            </a:fld>
            <a:endParaRPr lang="en-US"/>
          </a:p>
        </p:txBody>
      </p:sp>
    </p:spTree>
    <p:extLst>
      <p:ext uri="{BB962C8B-B14F-4D97-AF65-F5344CB8AC3E}">
        <p14:creationId xmlns:p14="http://schemas.microsoft.com/office/powerpoint/2010/main" val="3254606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242C43-A21C-4E1E-B889-4071A57E3BC0}"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5EE57-5BD8-4BB5-A0FA-0771F047EC1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2899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42C43-A21C-4E1E-B889-4071A57E3BC0}"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5EE57-5BD8-4BB5-A0FA-0771F047EC1C}" type="slidenum">
              <a:rPr lang="en-US" smtClean="0"/>
              <a:pPr/>
              <a:t>‹#›</a:t>
            </a:fld>
            <a:endParaRPr lang="en-US"/>
          </a:p>
        </p:txBody>
      </p:sp>
    </p:spTree>
    <p:extLst>
      <p:ext uri="{BB962C8B-B14F-4D97-AF65-F5344CB8AC3E}">
        <p14:creationId xmlns:p14="http://schemas.microsoft.com/office/powerpoint/2010/main" val="2078031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242C43-A21C-4E1E-B889-4071A57E3BC0}"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5EE57-5BD8-4BB5-A0FA-0771F047EC1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194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242C43-A21C-4E1E-B889-4071A57E3BC0}"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5EE57-5BD8-4BB5-A0FA-0771F047EC1C}" type="slidenum">
              <a:rPr lang="en-US" smtClean="0"/>
              <a:pPr/>
              <a:t>‹#›</a:t>
            </a:fld>
            <a:endParaRPr lang="en-US"/>
          </a:p>
        </p:txBody>
      </p:sp>
    </p:spTree>
    <p:extLst>
      <p:ext uri="{BB962C8B-B14F-4D97-AF65-F5344CB8AC3E}">
        <p14:creationId xmlns:p14="http://schemas.microsoft.com/office/powerpoint/2010/main" val="3382061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242C43-A21C-4E1E-B889-4071A57E3BC0}"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5EE57-5BD8-4BB5-A0FA-0771F047EC1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2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72C5F0-1EAA-4B00-A785-1B3D1D33E04C}"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D9C35-BF09-499A-9292-211E39979F9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42C43-A21C-4E1E-B889-4071A57E3BC0}" type="datetimeFigureOut">
              <a:rPr lang="en-US" smtClean="0"/>
              <a:pPr/>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5EE57-5BD8-4BB5-A0FA-0771F047EC1C}" type="slidenum">
              <a:rPr lang="en-US" smtClean="0"/>
              <a:pPr/>
              <a:t>‹#›</a:t>
            </a:fld>
            <a:endParaRPr lang="en-US"/>
          </a:p>
        </p:txBody>
      </p:sp>
    </p:spTree>
    <p:extLst>
      <p:ext uri="{BB962C8B-B14F-4D97-AF65-F5344CB8AC3E}">
        <p14:creationId xmlns:p14="http://schemas.microsoft.com/office/powerpoint/2010/main" val="2706592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42C43-A21C-4E1E-B889-4071A57E3BC0}"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5EE57-5BD8-4BB5-A0FA-0771F047EC1C}" type="slidenum">
              <a:rPr lang="en-US" smtClean="0"/>
              <a:pPr/>
              <a:t>‹#›</a:t>
            </a:fld>
            <a:endParaRPr lang="en-US"/>
          </a:p>
        </p:txBody>
      </p:sp>
    </p:spTree>
    <p:extLst>
      <p:ext uri="{BB962C8B-B14F-4D97-AF65-F5344CB8AC3E}">
        <p14:creationId xmlns:p14="http://schemas.microsoft.com/office/powerpoint/2010/main" val="3864324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42C43-A21C-4E1E-B889-4071A57E3BC0}"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5EE57-5BD8-4BB5-A0FA-0771F047EC1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267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42C43-A21C-4E1E-B889-4071A57E3BC0}"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5EE57-5BD8-4BB5-A0FA-0771F047EC1C}" type="slidenum">
              <a:rPr lang="en-US" smtClean="0"/>
              <a:pPr/>
              <a:t>‹#›</a:t>
            </a:fld>
            <a:endParaRPr lang="en-US"/>
          </a:p>
        </p:txBody>
      </p:sp>
    </p:spTree>
    <p:extLst>
      <p:ext uri="{BB962C8B-B14F-4D97-AF65-F5344CB8AC3E}">
        <p14:creationId xmlns:p14="http://schemas.microsoft.com/office/powerpoint/2010/main" val="214820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42C43-A21C-4E1E-B889-4071A57E3BC0}"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5EE57-5BD8-4BB5-A0FA-0771F047EC1C}" type="slidenum">
              <a:rPr lang="en-US" smtClean="0"/>
              <a:pPr/>
              <a:t>‹#›</a:t>
            </a:fld>
            <a:endParaRPr lang="en-US"/>
          </a:p>
        </p:txBody>
      </p:sp>
    </p:spTree>
    <p:extLst>
      <p:ext uri="{BB962C8B-B14F-4D97-AF65-F5344CB8AC3E}">
        <p14:creationId xmlns:p14="http://schemas.microsoft.com/office/powerpoint/2010/main" val="1166002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42C43-A21C-4E1E-B889-4071A57E3BC0}"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5EE57-5BD8-4BB5-A0FA-0771F047EC1C}" type="slidenum">
              <a:rPr lang="en-US" smtClean="0"/>
              <a:pPr/>
              <a:t>‹#›</a:t>
            </a:fld>
            <a:endParaRPr lang="en-US"/>
          </a:p>
        </p:txBody>
      </p:sp>
    </p:spTree>
    <p:extLst>
      <p:ext uri="{BB962C8B-B14F-4D97-AF65-F5344CB8AC3E}">
        <p14:creationId xmlns:p14="http://schemas.microsoft.com/office/powerpoint/2010/main" val="2535902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ABAFAD-A944-4CC5-88AC-0BD05F4C345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61BE-E32B-4CC2-AFD5-6AF245B54011}"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286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ABAFAD-A944-4CC5-88AC-0BD05F4C345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61BE-E32B-4CC2-AFD5-6AF245B54011}" type="slidenum">
              <a:rPr lang="en-US" smtClean="0"/>
              <a:pPr/>
              <a:t>‹#›</a:t>
            </a:fld>
            <a:endParaRPr lang="en-US"/>
          </a:p>
        </p:txBody>
      </p:sp>
    </p:spTree>
    <p:extLst>
      <p:ext uri="{BB962C8B-B14F-4D97-AF65-F5344CB8AC3E}">
        <p14:creationId xmlns:p14="http://schemas.microsoft.com/office/powerpoint/2010/main" val="13974195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ABAFAD-A944-4CC5-88AC-0BD05F4C345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61BE-E32B-4CC2-AFD5-6AF245B54011}"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8818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ABAFAD-A944-4CC5-88AC-0BD05F4C345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561BE-E32B-4CC2-AFD5-6AF245B54011}" type="slidenum">
              <a:rPr lang="en-US" smtClean="0"/>
              <a:pPr/>
              <a:t>‹#›</a:t>
            </a:fld>
            <a:endParaRPr lang="en-US"/>
          </a:p>
        </p:txBody>
      </p:sp>
    </p:spTree>
    <p:extLst>
      <p:ext uri="{BB962C8B-B14F-4D97-AF65-F5344CB8AC3E}">
        <p14:creationId xmlns:p14="http://schemas.microsoft.com/office/powerpoint/2010/main" val="302365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2C5F0-1EAA-4B00-A785-1B3D1D33E04C}"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ABAFAD-A944-4CC5-88AC-0BD05F4C345C}"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561BE-E32B-4CC2-AFD5-6AF245B54011}"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3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ABAFAD-A944-4CC5-88AC-0BD05F4C345C}" type="datetimeFigureOut">
              <a:rPr lang="en-US" smtClean="0"/>
              <a:pPr/>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561BE-E32B-4CC2-AFD5-6AF245B54011}" type="slidenum">
              <a:rPr lang="en-US" smtClean="0"/>
              <a:pPr/>
              <a:t>‹#›</a:t>
            </a:fld>
            <a:endParaRPr lang="en-US"/>
          </a:p>
        </p:txBody>
      </p:sp>
    </p:spTree>
    <p:extLst>
      <p:ext uri="{BB962C8B-B14F-4D97-AF65-F5344CB8AC3E}">
        <p14:creationId xmlns:p14="http://schemas.microsoft.com/office/powerpoint/2010/main" val="10833378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BAFAD-A944-4CC5-88AC-0BD05F4C345C}"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561BE-E32B-4CC2-AFD5-6AF245B54011}" type="slidenum">
              <a:rPr lang="en-US" smtClean="0"/>
              <a:pPr/>
              <a:t>‹#›</a:t>
            </a:fld>
            <a:endParaRPr lang="en-US"/>
          </a:p>
        </p:txBody>
      </p:sp>
    </p:spTree>
    <p:extLst>
      <p:ext uri="{BB962C8B-B14F-4D97-AF65-F5344CB8AC3E}">
        <p14:creationId xmlns:p14="http://schemas.microsoft.com/office/powerpoint/2010/main" val="2928091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BAFAD-A944-4CC5-88AC-0BD05F4C345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561BE-E32B-4CC2-AFD5-6AF245B54011}"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7999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BAFAD-A944-4CC5-88AC-0BD05F4C345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561BE-E32B-4CC2-AFD5-6AF245B54011}" type="slidenum">
              <a:rPr lang="en-US" smtClean="0"/>
              <a:pPr/>
              <a:t>‹#›</a:t>
            </a:fld>
            <a:endParaRPr lang="en-US"/>
          </a:p>
        </p:txBody>
      </p:sp>
    </p:spTree>
    <p:extLst>
      <p:ext uri="{BB962C8B-B14F-4D97-AF65-F5344CB8AC3E}">
        <p14:creationId xmlns:p14="http://schemas.microsoft.com/office/powerpoint/2010/main" val="2312849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ABAFAD-A944-4CC5-88AC-0BD05F4C345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61BE-E32B-4CC2-AFD5-6AF245B54011}" type="slidenum">
              <a:rPr lang="en-US" smtClean="0"/>
              <a:pPr/>
              <a:t>‹#›</a:t>
            </a:fld>
            <a:endParaRPr lang="en-US"/>
          </a:p>
        </p:txBody>
      </p:sp>
    </p:spTree>
    <p:extLst>
      <p:ext uri="{BB962C8B-B14F-4D97-AF65-F5344CB8AC3E}">
        <p14:creationId xmlns:p14="http://schemas.microsoft.com/office/powerpoint/2010/main" val="37775554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ABAFAD-A944-4CC5-88AC-0BD05F4C345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61BE-E32B-4CC2-AFD5-6AF245B54011}" type="slidenum">
              <a:rPr lang="en-US" smtClean="0"/>
              <a:pPr/>
              <a:t>‹#›</a:t>
            </a:fld>
            <a:endParaRPr lang="en-US"/>
          </a:p>
        </p:txBody>
      </p:sp>
    </p:spTree>
    <p:extLst>
      <p:ext uri="{BB962C8B-B14F-4D97-AF65-F5344CB8AC3E}">
        <p14:creationId xmlns:p14="http://schemas.microsoft.com/office/powerpoint/2010/main" val="1221629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645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kumimoji="0" lang="en-US" sz="4000" b="0" i="0" u="none" strike="noStrike" kern="1200" cap="none" spc="0" normalizeH="0" baseline="0" noProof="0" dirty="0" smtClean="0">
                <a:ln>
                  <a:noFill/>
                </a:ln>
                <a:solidFill>
                  <a:srgbClr val="000000"/>
                </a:solidFill>
                <a:effectLst/>
                <a:uLnTx/>
                <a:uFillTx/>
                <a:latin typeface="Calibri"/>
                <a:ea typeface="+mj-ea"/>
                <a:cs typeface="+mj-cs"/>
              </a:rPr>
              <a:t>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1000" y="0"/>
            <a:ext cx="457200" cy="381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a:defRPr sz="2800" b="1" cap="none" spc="0">
                <a:ln w="10160">
                  <a:solidFill>
                    <a:schemeClr val="accent1"/>
                  </a:solidFill>
                  <a:prstDash val="solid"/>
                </a:ln>
                <a:solidFill>
                  <a:srgbClr val="FFFFFF"/>
                </a:solidFill>
                <a:effectLst>
                  <a:outerShdw blurRad="38100" dist="32000" dir="5400000" algn="tl">
                    <a:srgbClr val="000000">
                      <a:alpha val="30000"/>
                    </a:srgbClr>
                  </a:outerShdw>
                </a:effectLst>
              </a:defRPr>
            </a:lvl1pPr>
          </a:lstStyle>
          <a:p>
            <a:r>
              <a:rPr lang="en-US" dirty="0" smtClean="0">
                <a:ln w="10160">
                  <a:solidFill>
                    <a:srgbClr val="A5B592"/>
                  </a:solidFill>
                  <a:prstDash val="solid"/>
                </a:ln>
              </a:rPr>
              <a:t>1</a:t>
            </a:r>
            <a:endParaRPr lang="en-US" dirty="0">
              <a:ln w="10160">
                <a:solidFill>
                  <a:srgbClr val="A5B592"/>
                </a:solidFill>
                <a:prstDash val="solid"/>
              </a:ln>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dirty="0"/>
          </a:p>
        </p:txBody>
      </p:sp>
    </p:spTree>
    <p:extLst>
      <p:ext uri="{BB962C8B-B14F-4D97-AF65-F5344CB8AC3E}">
        <p14:creationId xmlns:p14="http://schemas.microsoft.com/office/powerpoint/2010/main" val="3734795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66785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C5F0-1EAA-4B00-A785-1B3D1D33E04C}"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24120858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72C5F0-1EAA-4B00-A785-1B3D1D33E04C}"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D9C35-BF09-499A-9292-211E39979F9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9372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2C5F0-1EAA-4B00-A785-1B3D1D33E04C}" type="datetimeFigureOut">
              <a:rPr lang="en-US" smtClean="0"/>
              <a:pPr/>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29339599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C5F0-1EAA-4B00-A785-1B3D1D33E04C}"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2135789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529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31923572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30347273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17507896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7755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kumimoji="0" lang="en-US" sz="4000" b="0" i="0" u="none" strike="noStrike" kern="1200" cap="none" spc="0" normalizeH="0" baseline="0" noProof="0" dirty="0" smtClean="0">
                <a:ln>
                  <a:noFill/>
                </a:ln>
                <a:solidFill>
                  <a:srgbClr val="000000"/>
                </a:solidFill>
                <a:effectLst/>
                <a:uLnTx/>
                <a:uFillTx/>
                <a:latin typeface="Calibri"/>
                <a:ea typeface="+mj-ea"/>
                <a:cs typeface="+mj-cs"/>
              </a:rPr>
              <a:t>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1000" y="0"/>
            <a:ext cx="457200" cy="381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a:defRPr sz="2800" b="1" cap="none" spc="0">
                <a:ln w="10160">
                  <a:solidFill>
                    <a:schemeClr val="accent1"/>
                  </a:solidFill>
                  <a:prstDash val="solid"/>
                </a:ln>
                <a:solidFill>
                  <a:srgbClr val="FFFFFF"/>
                </a:solidFill>
                <a:effectLst>
                  <a:outerShdw blurRad="38100" dist="32000" dir="5400000" algn="tl">
                    <a:srgbClr val="000000">
                      <a:alpha val="30000"/>
                    </a:srgbClr>
                  </a:outerShdw>
                </a:effectLst>
              </a:defRPr>
            </a:lvl1pPr>
          </a:lstStyle>
          <a:p>
            <a:r>
              <a:rPr lang="en-US" dirty="0" smtClean="0">
                <a:ln w="10160">
                  <a:solidFill>
                    <a:srgbClr val="A5B592"/>
                  </a:solidFill>
                  <a:prstDash val="solid"/>
                </a:ln>
              </a:rPr>
              <a:t>1</a:t>
            </a:r>
            <a:endParaRPr lang="en-US" dirty="0">
              <a:ln w="10160">
                <a:solidFill>
                  <a:srgbClr val="A5B592"/>
                </a:solidFill>
                <a:prstDash val="solid"/>
              </a:ln>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dirty="0"/>
          </a:p>
        </p:txBody>
      </p:sp>
    </p:spTree>
    <p:extLst>
      <p:ext uri="{BB962C8B-B14F-4D97-AF65-F5344CB8AC3E}">
        <p14:creationId xmlns:p14="http://schemas.microsoft.com/office/powerpoint/2010/main" val="216852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08829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37788089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72C5F0-1EAA-4B00-A785-1B3D1D33E04C}"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D9C35-BF09-499A-9292-211E39979F9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0555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2C5F0-1EAA-4B00-A785-1B3D1D33E04C}" type="datetimeFigureOut">
              <a:rPr lang="en-US" smtClean="0"/>
              <a:pPr/>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1536708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C5F0-1EAA-4B00-A785-1B3D1D33E04C}"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18987622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8590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36249428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35862056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26392739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kumimoji="0" lang="en-US" sz="4000" b="0" i="0" u="none" strike="noStrike" kern="1200" cap="none" spc="0" normalizeH="0" baseline="0" noProof="0" dirty="0" smtClean="0">
                <a:ln>
                  <a:noFill/>
                </a:ln>
                <a:solidFill>
                  <a:srgbClr val="000000"/>
                </a:solidFill>
                <a:effectLst/>
                <a:uLnTx/>
                <a:uFillTx/>
                <a:latin typeface="Calibri"/>
                <a:ea typeface="+mj-ea"/>
                <a:cs typeface="+mj-cs"/>
              </a:rPr>
              <a:t>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1000" y="0"/>
            <a:ext cx="457200" cy="381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a:defRPr sz="2800" b="1" cap="none" spc="0">
                <a:ln w="10160">
                  <a:solidFill>
                    <a:schemeClr val="accent1"/>
                  </a:solidFill>
                  <a:prstDash val="solid"/>
                </a:ln>
                <a:solidFill>
                  <a:srgbClr val="FFFFFF"/>
                </a:solidFill>
                <a:effectLst>
                  <a:outerShdw blurRad="38100" dist="32000" dir="5400000" algn="tl">
                    <a:srgbClr val="000000">
                      <a:alpha val="30000"/>
                    </a:srgbClr>
                  </a:outerShdw>
                </a:effectLst>
              </a:defRPr>
            </a:lvl1pPr>
          </a:lstStyle>
          <a:p>
            <a:r>
              <a:rPr lang="en-US" dirty="0" smtClean="0">
                <a:ln w="10160">
                  <a:solidFill>
                    <a:srgbClr val="A5B592"/>
                  </a:solidFill>
                  <a:prstDash val="solid"/>
                </a:ln>
              </a:rPr>
              <a:t>1</a:t>
            </a:r>
            <a:endParaRPr lang="en-US" dirty="0">
              <a:ln w="10160">
                <a:solidFill>
                  <a:srgbClr val="A5B592"/>
                </a:solidFill>
                <a:prstDash val="solid"/>
              </a:ln>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dirty="0"/>
          </a:p>
        </p:txBody>
      </p:sp>
    </p:spTree>
    <p:extLst>
      <p:ext uri="{BB962C8B-B14F-4D97-AF65-F5344CB8AC3E}">
        <p14:creationId xmlns:p14="http://schemas.microsoft.com/office/powerpoint/2010/main" val="11743510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549900"/>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5325630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72C5F0-1EAA-4B00-A785-1B3D1D33E04C}"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D9C35-BF09-499A-9292-211E39979F9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8752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2C5F0-1EAA-4B00-A785-1B3D1D33E04C}" type="datetimeFigureOut">
              <a:rPr lang="en-US" smtClean="0"/>
              <a:pPr/>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697510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C5F0-1EAA-4B00-A785-1B3D1D33E04C}"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592456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3597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2C5F0-1EAA-4B00-A785-1B3D1D33E04C}"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36336458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28927334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2C5F0-1EAA-4B00-A785-1B3D1D33E04C}"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D9C35-BF09-499A-9292-211E39979F97}" type="slidenum">
              <a:rPr lang="en-US" smtClean="0"/>
              <a:pPr/>
              <a:t>‹#›</a:t>
            </a:fld>
            <a:endParaRPr lang="en-US"/>
          </a:p>
        </p:txBody>
      </p:sp>
    </p:spTree>
    <p:extLst>
      <p:ext uri="{BB962C8B-B14F-4D97-AF65-F5344CB8AC3E}">
        <p14:creationId xmlns:p14="http://schemas.microsoft.com/office/powerpoint/2010/main" val="342642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333">
              <a:schemeClr val="bg2">
                <a:lumMod val="40000"/>
                <a:lumOff val="60000"/>
              </a:schemeClr>
            </a:gs>
            <a:gs pos="0">
              <a:schemeClr val="bg1">
                <a:tint val="85000"/>
                <a:satMod val="180000"/>
              </a:schemeClr>
            </a:gs>
            <a:gs pos="37000">
              <a:schemeClr val="bg1">
                <a:tint val="95000"/>
                <a:shade val="85000"/>
                <a:satMod val="150000"/>
              </a:schemeClr>
            </a:gs>
            <a:gs pos="85000">
              <a:schemeClr val="bg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872C5F0-1EAA-4B00-A785-1B3D1D33E04C}" type="datetimeFigureOut">
              <a:rPr lang="en-US" smtClean="0"/>
              <a:t>6/9/2020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EED9C35-BF09-499A-9292-211E39979F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872C5F0-1EAA-4B00-A785-1B3D1D33E04C}" type="datetimeFigureOut">
              <a:rPr lang="en-US" smtClean="0"/>
              <a:pPr/>
              <a:t>6/9/2020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EED9C35-BF09-499A-9292-211E39979F97}" type="slidenum">
              <a:rPr lang="en-US" smtClean="0"/>
              <a:pPr/>
              <a:t>‹#›</a:t>
            </a:fld>
            <a:endParaRPr lang="en-US"/>
          </a:p>
        </p:txBody>
      </p:sp>
    </p:spTree>
    <p:extLst>
      <p:ext uri="{BB962C8B-B14F-4D97-AF65-F5344CB8AC3E}">
        <p14:creationId xmlns:p14="http://schemas.microsoft.com/office/powerpoint/2010/main" val="18555611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872C5F0-1EAA-4B00-A785-1B3D1D33E04C}" type="datetimeFigureOut">
              <a:rPr lang="en-US" smtClean="0"/>
              <a:t>6/9/2020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EED9C35-BF09-499A-9292-211E39979F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ED138D8-B469-4CD6-84EF-55206C0EACF2}" type="datetimeFigureOut">
              <a:rPr lang="en-US" smtClean="0"/>
              <a:pPr/>
              <a:t>6/9/2020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E52B80E-6BC0-4350-98DD-3FEA012063A4}" type="slidenum">
              <a:rPr lang="en-US" smtClean="0"/>
              <a:pPr/>
              <a:t>‹#›</a:t>
            </a:fld>
            <a:endParaRPr lang="en-US"/>
          </a:p>
        </p:txBody>
      </p:sp>
    </p:spTree>
    <p:extLst>
      <p:ext uri="{BB962C8B-B14F-4D97-AF65-F5344CB8AC3E}">
        <p14:creationId xmlns:p14="http://schemas.microsoft.com/office/powerpoint/2010/main" val="22704403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B0352A1-2F10-41F6-BFBF-A47DBED56B85}" type="datetimeFigureOut">
              <a:rPr lang="en-US" smtClean="0"/>
              <a:pPr/>
              <a:t>6/9/2020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6D4B8EF-9722-4001-899B-559410DFE319}" type="slidenum">
              <a:rPr lang="en-US" smtClean="0"/>
              <a:pPr/>
              <a:t>‹#›</a:t>
            </a:fld>
            <a:endParaRPr lang="en-US"/>
          </a:p>
        </p:txBody>
      </p:sp>
    </p:spTree>
    <p:extLst>
      <p:ext uri="{BB962C8B-B14F-4D97-AF65-F5344CB8AC3E}">
        <p14:creationId xmlns:p14="http://schemas.microsoft.com/office/powerpoint/2010/main" val="23362421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7242C43-A21C-4E1E-B889-4071A57E3BC0}" type="datetimeFigureOut">
              <a:rPr lang="en-US" smtClean="0"/>
              <a:pPr/>
              <a:t>6/9/2020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D85EE57-5BD8-4BB5-A0FA-0771F047EC1C}" type="slidenum">
              <a:rPr lang="en-US" smtClean="0"/>
              <a:pPr/>
              <a:t>‹#›</a:t>
            </a:fld>
            <a:endParaRPr lang="en-US"/>
          </a:p>
        </p:txBody>
      </p:sp>
    </p:spTree>
    <p:extLst>
      <p:ext uri="{BB962C8B-B14F-4D97-AF65-F5344CB8AC3E}">
        <p14:creationId xmlns:p14="http://schemas.microsoft.com/office/powerpoint/2010/main" val="38673575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7ABAFAD-A944-4CC5-88AC-0BD05F4C345C}" type="datetimeFigureOut">
              <a:rPr lang="en-US" smtClean="0"/>
              <a:pPr/>
              <a:t>6/9/2020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D7561BE-E32B-4CC2-AFD5-6AF245B54011}" type="slidenum">
              <a:rPr lang="en-US" smtClean="0"/>
              <a:pPr/>
              <a:t>‹#›</a:t>
            </a:fld>
            <a:endParaRPr lang="en-US"/>
          </a:p>
        </p:txBody>
      </p:sp>
    </p:spTree>
    <p:extLst>
      <p:ext uri="{BB962C8B-B14F-4D97-AF65-F5344CB8AC3E}">
        <p14:creationId xmlns:p14="http://schemas.microsoft.com/office/powerpoint/2010/main" val="28960340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872C5F0-1EAA-4B00-A785-1B3D1D33E04C}" type="datetimeFigureOut">
              <a:rPr lang="en-US" smtClean="0"/>
              <a:pPr/>
              <a:t>6/9/2020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EED9C35-BF09-499A-9292-211E39979F97}" type="slidenum">
              <a:rPr lang="en-US" smtClean="0"/>
              <a:pPr/>
              <a:t>‹#›</a:t>
            </a:fld>
            <a:endParaRPr lang="en-US"/>
          </a:p>
        </p:txBody>
      </p:sp>
    </p:spTree>
    <p:extLst>
      <p:ext uri="{BB962C8B-B14F-4D97-AF65-F5344CB8AC3E}">
        <p14:creationId xmlns:p14="http://schemas.microsoft.com/office/powerpoint/2010/main" val="1825467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872C5F0-1EAA-4B00-A785-1B3D1D33E04C}" type="datetimeFigureOut">
              <a:rPr lang="en-US" smtClean="0"/>
              <a:pPr/>
              <a:t>6/9/2020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EED9C35-BF09-499A-9292-211E39979F97}" type="slidenum">
              <a:rPr lang="en-US" smtClean="0"/>
              <a:pPr/>
              <a:t>‹#›</a:t>
            </a:fld>
            <a:endParaRPr lang="en-US"/>
          </a:p>
        </p:txBody>
      </p:sp>
    </p:spTree>
    <p:extLst>
      <p:ext uri="{BB962C8B-B14F-4D97-AF65-F5344CB8AC3E}">
        <p14:creationId xmlns:p14="http://schemas.microsoft.com/office/powerpoint/2010/main" val="242990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872C5F0-1EAA-4B00-A785-1B3D1D33E04C}" type="datetimeFigureOut">
              <a:rPr lang="en-US" smtClean="0"/>
              <a:pPr/>
              <a:t>6/9/2020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EED9C35-BF09-499A-9292-211E39979F97}" type="slidenum">
              <a:rPr lang="en-US" smtClean="0"/>
              <a:pPr/>
              <a:t>‹#›</a:t>
            </a:fld>
            <a:endParaRPr lang="en-US"/>
          </a:p>
        </p:txBody>
      </p:sp>
    </p:spTree>
    <p:extLst>
      <p:ext uri="{BB962C8B-B14F-4D97-AF65-F5344CB8AC3E}">
        <p14:creationId xmlns:p14="http://schemas.microsoft.com/office/powerpoint/2010/main" val="12611794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0.xml"/><Relationship Id="rId5" Type="http://schemas.microsoft.com/office/2007/relationships/hdphoto" Target="../media/hdphoto2.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832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chemeClr val="accent1">
                <a:lumMod val="75000"/>
              </a:schemeClr>
            </a:gs>
            <a:gs pos="68000">
              <a:schemeClr val="bg1">
                <a:tint val="95000"/>
                <a:shade val="85000"/>
                <a:satMod val="150000"/>
              </a:schemeClr>
            </a:gs>
            <a:gs pos="87000">
              <a:srgbClr val="98A38B"/>
            </a:gs>
            <a:gs pos="100000">
              <a:schemeClr val="bg1">
                <a:shade val="45000"/>
                <a:satMod val="20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 y="170918"/>
            <a:ext cx="8229600" cy="990600"/>
          </a:xfrm>
        </p:spPr>
        <p:txBody>
          <a:bodyPr/>
          <a:lstStyle/>
          <a:p>
            <a:pPr algn="ctr"/>
            <a:r>
              <a:rPr lang="en-US" b="1" spc="0" dirty="0">
                <a:solidFill>
                  <a:srgbClr val="000000"/>
                </a:solidFill>
              </a:rPr>
              <a:t>Title</a:t>
            </a:r>
            <a:endParaRPr lang="en-US" b="1" dirty="0"/>
          </a:p>
        </p:txBody>
      </p:sp>
      <p:sp>
        <p:nvSpPr>
          <p:cNvPr id="3" name="Content Placeholder 2"/>
          <p:cNvSpPr>
            <a:spLocks noGrp="1"/>
          </p:cNvSpPr>
          <p:nvPr>
            <p:ph idx="1"/>
          </p:nvPr>
        </p:nvSpPr>
        <p:spPr>
          <a:xfrm>
            <a:off x="457200" y="990600"/>
            <a:ext cx="8229600" cy="5867400"/>
          </a:xfrm>
        </p:spPr>
        <p:txBody>
          <a:bodyPr>
            <a:noAutofit/>
          </a:bodyPr>
          <a:lstStyle/>
          <a:p>
            <a:pPr marL="800100" lvl="1" indent="-342900">
              <a:lnSpc>
                <a:spcPct val="115000"/>
              </a:lnSpc>
              <a:spcBef>
                <a:spcPts val="0"/>
              </a:spcBef>
              <a:buClr>
                <a:srgbClr val="A5B592"/>
              </a:buClr>
            </a:pPr>
            <a:r>
              <a:rPr lang="en-US" sz="3000" b="1" dirty="0">
                <a:solidFill>
                  <a:prstClr val="black"/>
                </a:solidFill>
                <a:latin typeface="Calibri"/>
                <a:ea typeface="Calibri"/>
                <a:cs typeface="Times New Roman"/>
              </a:rPr>
              <a:t>A Chain of Title </a:t>
            </a:r>
            <a:r>
              <a:rPr lang="en-US" sz="3000" dirty="0">
                <a:solidFill>
                  <a:prstClr val="black"/>
                </a:solidFill>
                <a:latin typeface="Calibri"/>
                <a:ea typeface="Calibri"/>
                <a:cs typeface="Times New Roman"/>
              </a:rPr>
              <a:t>(Index) reflecting all transactions affecting each parcel and copies of all pertinent documents described in the Chain of Title. </a:t>
            </a:r>
            <a:endParaRPr lang="en-US" sz="3000" dirty="0" smtClean="0">
              <a:solidFill>
                <a:prstClr val="black"/>
              </a:solidFill>
              <a:latin typeface="Calibri"/>
              <a:ea typeface="Calibri"/>
              <a:cs typeface="Times New Roman"/>
            </a:endParaRPr>
          </a:p>
          <a:p>
            <a:pPr lvl="1" indent="0">
              <a:lnSpc>
                <a:spcPct val="115000"/>
              </a:lnSpc>
              <a:spcBef>
                <a:spcPts val="0"/>
              </a:spcBef>
              <a:buClr>
                <a:srgbClr val="A5B592"/>
              </a:buClr>
              <a:buNone/>
            </a:pPr>
            <a:endParaRPr lang="en-US" sz="3000" dirty="0">
              <a:solidFill>
                <a:prstClr val="black"/>
              </a:solidFill>
              <a:latin typeface="Calibri"/>
              <a:ea typeface="Calibri"/>
              <a:cs typeface="Times New Roman"/>
            </a:endParaRPr>
          </a:p>
          <a:p>
            <a:pPr marL="800100" lvl="1" indent="-342900">
              <a:lnSpc>
                <a:spcPct val="115000"/>
              </a:lnSpc>
              <a:spcBef>
                <a:spcPts val="0"/>
              </a:spcBef>
              <a:buClr>
                <a:srgbClr val="A5B592"/>
              </a:buClr>
            </a:pPr>
            <a:r>
              <a:rPr lang="en-US" sz="3000" b="1" dirty="0">
                <a:solidFill>
                  <a:prstClr val="black"/>
                </a:solidFill>
                <a:latin typeface="Calibri"/>
                <a:ea typeface="Calibri"/>
                <a:cs typeface="Times New Roman"/>
              </a:rPr>
              <a:t>A five year tax search </a:t>
            </a:r>
            <a:r>
              <a:rPr lang="en-US" sz="3000" dirty="0">
                <a:solidFill>
                  <a:prstClr val="black"/>
                </a:solidFill>
                <a:latin typeface="Calibri"/>
                <a:ea typeface="Calibri"/>
                <a:cs typeface="Times New Roman"/>
              </a:rPr>
              <a:t>(computer printout) reflecting the current assessed owner, address, description of property and the status and amount of taxes for the current assessed year and whether they are paid or unpaid</a:t>
            </a:r>
            <a:r>
              <a:rPr lang="en-US" sz="3000" dirty="0" smtClean="0">
                <a:solidFill>
                  <a:prstClr val="black"/>
                </a:solidFill>
                <a:latin typeface="Calibri"/>
                <a:ea typeface="Calibri"/>
                <a:cs typeface="Times New Roman"/>
              </a:rPr>
              <a:t>.</a:t>
            </a:r>
            <a:endParaRPr lang="en-US" sz="3000" dirty="0">
              <a:solidFill>
                <a:prstClr val="black"/>
              </a:solidFill>
              <a:latin typeface="Calibri"/>
              <a:ea typeface="Calibri"/>
              <a:cs typeface="Times New Roman"/>
            </a:endParaRPr>
          </a:p>
        </p:txBody>
      </p:sp>
      <p:sp>
        <p:nvSpPr>
          <p:cNvPr id="5" name="Rectangle 4"/>
          <p:cNvSpPr/>
          <p:nvPr/>
        </p:nvSpPr>
        <p:spPr>
          <a:xfrm>
            <a:off x="228600" y="-121469"/>
            <a:ext cx="609600" cy="584775"/>
          </a:xfrm>
          <a:prstGeom prst="rect">
            <a:avLst/>
          </a:prstGeom>
          <a:noFill/>
        </p:spPr>
        <p:txBody>
          <a:bodyPr wrap="square" lIns="91440" tIns="45720" rIns="91440" bIns="45720">
            <a:spAutoFit/>
          </a:bodyPr>
          <a:lstStyle/>
          <a:p>
            <a:pPr algn="ctr"/>
            <a:r>
              <a:rPr lang="en-US" sz="3200" b="1" dirty="0" smtClean="0">
                <a:ln w="900" cmpd="sng">
                  <a:solidFill>
                    <a:srgbClr val="A5B592">
                      <a:satMod val="190000"/>
                      <a:alpha val="55000"/>
                    </a:srgbClr>
                  </a:solidFill>
                  <a:prstDash val="solid"/>
                </a:ln>
                <a:solidFill>
                  <a:srgbClr val="A5B592">
                    <a:satMod val="200000"/>
                    <a:tint val="3000"/>
                  </a:srgbClr>
                </a:solidFill>
                <a:effectLst>
                  <a:innerShdw blurRad="101600" dist="76200" dir="5400000">
                    <a:srgbClr val="A5B592">
                      <a:satMod val="190000"/>
                      <a:tint val="100000"/>
                      <a:alpha val="74000"/>
                    </a:srgbClr>
                  </a:innerShdw>
                </a:effectLst>
              </a:rPr>
              <a:t>1</a:t>
            </a:r>
            <a:endParaRPr lang="en-US" sz="3200" b="1" dirty="0">
              <a:ln w="900" cmpd="sng">
                <a:solidFill>
                  <a:srgbClr val="A5B592">
                    <a:satMod val="190000"/>
                    <a:alpha val="55000"/>
                  </a:srgbClr>
                </a:solidFill>
                <a:prstDash val="solid"/>
              </a:ln>
              <a:solidFill>
                <a:srgbClr val="A5B592">
                  <a:satMod val="200000"/>
                  <a:tint val="3000"/>
                </a:srgbClr>
              </a:solidFill>
              <a:effectLst>
                <a:innerShdw blurRad="101600" dist="76200" dir="5400000">
                  <a:srgbClr val="A5B592">
                    <a:satMod val="190000"/>
                    <a:tint val="100000"/>
                    <a:alpha val="74000"/>
                  </a:srgbClr>
                </a:innerShdw>
              </a:effectLst>
            </a:endParaRPr>
          </a:p>
        </p:txBody>
      </p:sp>
    </p:spTree>
    <p:extLst>
      <p:ext uri="{BB962C8B-B14F-4D97-AF65-F5344CB8AC3E}">
        <p14:creationId xmlns:p14="http://schemas.microsoft.com/office/powerpoint/2010/main" val="4137939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chemeClr val="accent1">
                <a:lumMod val="75000"/>
              </a:schemeClr>
            </a:gs>
            <a:gs pos="68000">
              <a:schemeClr val="bg1">
                <a:tint val="95000"/>
                <a:shade val="85000"/>
                <a:satMod val="150000"/>
              </a:schemeClr>
            </a:gs>
            <a:gs pos="87000">
              <a:srgbClr val="98A38B"/>
            </a:gs>
            <a:gs pos="100000">
              <a:schemeClr val="bg1">
                <a:shade val="45000"/>
                <a:satMod val="20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 y="170918"/>
            <a:ext cx="8229600" cy="990600"/>
          </a:xfrm>
        </p:spPr>
        <p:txBody>
          <a:bodyPr/>
          <a:lstStyle/>
          <a:p>
            <a:pPr algn="ctr"/>
            <a:r>
              <a:rPr lang="en-US" b="1" spc="0" dirty="0">
                <a:solidFill>
                  <a:srgbClr val="000000"/>
                </a:solidFill>
              </a:rPr>
              <a:t>Title</a:t>
            </a:r>
            <a:endParaRPr lang="en-US" b="1" dirty="0"/>
          </a:p>
        </p:txBody>
      </p:sp>
      <p:sp>
        <p:nvSpPr>
          <p:cNvPr id="3" name="Content Placeholder 2"/>
          <p:cNvSpPr>
            <a:spLocks noGrp="1"/>
          </p:cNvSpPr>
          <p:nvPr>
            <p:ph idx="1"/>
          </p:nvPr>
        </p:nvSpPr>
        <p:spPr>
          <a:xfrm>
            <a:off x="457200" y="1371600"/>
            <a:ext cx="8229600" cy="4876800"/>
          </a:xfrm>
        </p:spPr>
        <p:txBody>
          <a:bodyPr>
            <a:noAutofit/>
          </a:bodyPr>
          <a:lstStyle/>
          <a:p>
            <a:pPr marL="800100" lvl="1" indent="-342900">
              <a:lnSpc>
                <a:spcPct val="115000"/>
              </a:lnSpc>
              <a:spcBef>
                <a:spcPts val="0"/>
              </a:spcBef>
              <a:buClr>
                <a:srgbClr val="A5B592"/>
              </a:buClr>
            </a:pPr>
            <a:r>
              <a:rPr lang="en-US" sz="3200" b="1" dirty="0" smtClean="0">
                <a:solidFill>
                  <a:prstClr val="black"/>
                </a:solidFill>
                <a:latin typeface="Calibri"/>
                <a:ea typeface="Calibri"/>
                <a:cs typeface="Times New Roman"/>
              </a:rPr>
              <a:t>Title </a:t>
            </a:r>
            <a:r>
              <a:rPr lang="en-US" sz="3200" b="1" dirty="0">
                <a:solidFill>
                  <a:prstClr val="black"/>
                </a:solidFill>
                <a:latin typeface="Calibri"/>
                <a:ea typeface="Calibri"/>
                <a:cs typeface="Times New Roman"/>
              </a:rPr>
              <a:t>sheets(s) </a:t>
            </a:r>
            <a:r>
              <a:rPr lang="en-US" sz="3200" dirty="0">
                <a:solidFill>
                  <a:prstClr val="black"/>
                </a:solidFill>
                <a:latin typeface="Calibri"/>
                <a:ea typeface="Calibri"/>
                <a:cs typeface="Times New Roman"/>
              </a:rPr>
              <a:t>that show current owner and address of record and description of property being abstracted. </a:t>
            </a:r>
            <a:endParaRPr lang="en-US" sz="3200" dirty="0" smtClean="0">
              <a:solidFill>
                <a:prstClr val="black"/>
              </a:solidFill>
              <a:latin typeface="Calibri"/>
              <a:ea typeface="Calibri"/>
              <a:cs typeface="Times New Roman"/>
            </a:endParaRPr>
          </a:p>
          <a:p>
            <a:pPr lvl="1" indent="0">
              <a:lnSpc>
                <a:spcPct val="115000"/>
              </a:lnSpc>
              <a:spcBef>
                <a:spcPts val="0"/>
              </a:spcBef>
              <a:buClr>
                <a:srgbClr val="A5B592"/>
              </a:buClr>
              <a:buNone/>
            </a:pPr>
            <a:r>
              <a:rPr lang="en-US" sz="3200" dirty="0" smtClean="0">
                <a:solidFill>
                  <a:prstClr val="black"/>
                </a:solidFill>
                <a:latin typeface="Calibri"/>
                <a:ea typeface="Calibri"/>
                <a:cs typeface="Times New Roman"/>
              </a:rPr>
              <a:t> </a:t>
            </a:r>
            <a:endParaRPr lang="en-US" sz="3200" dirty="0">
              <a:solidFill>
                <a:prstClr val="black"/>
              </a:solidFill>
              <a:latin typeface="Calibri"/>
              <a:ea typeface="Calibri"/>
              <a:cs typeface="Times New Roman"/>
            </a:endParaRPr>
          </a:p>
          <a:p>
            <a:pPr marL="800100" lvl="1" indent="-342900">
              <a:lnSpc>
                <a:spcPct val="115000"/>
              </a:lnSpc>
              <a:spcBef>
                <a:spcPts val="0"/>
              </a:spcBef>
              <a:spcAft>
                <a:spcPts val="1000"/>
              </a:spcAft>
              <a:buClr>
                <a:srgbClr val="A5B592"/>
              </a:buClr>
            </a:pPr>
            <a:r>
              <a:rPr lang="en-US" sz="3200" b="1" dirty="0">
                <a:solidFill>
                  <a:prstClr val="black"/>
                </a:solidFill>
                <a:latin typeface="Calibri"/>
                <a:ea typeface="Calibri"/>
                <a:cs typeface="Times New Roman"/>
              </a:rPr>
              <a:t>Work map </a:t>
            </a:r>
            <a:r>
              <a:rPr lang="en-US" sz="3200" dirty="0">
                <a:solidFill>
                  <a:prstClr val="black"/>
                </a:solidFill>
                <a:latin typeface="Calibri"/>
                <a:ea typeface="Calibri"/>
                <a:cs typeface="Times New Roman"/>
              </a:rPr>
              <a:t>and index identifying each parcel abstracted. </a:t>
            </a:r>
          </a:p>
        </p:txBody>
      </p:sp>
      <p:sp>
        <p:nvSpPr>
          <p:cNvPr id="5" name="Rectangle 4"/>
          <p:cNvSpPr/>
          <p:nvPr/>
        </p:nvSpPr>
        <p:spPr>
          <a:xfrm>
            <a:off x="228600" y="-121469"/>
            <a:ext cx="609600" cy="584775"/>
          </a:xfrm>
          <a:prstGeom prst="rect">
            <a:avLst/>
          </a:prstGeom>
          <a:noFill/>
        </p:spPr>
        <p:txBody>
          <a:bodyPr wrap="square" lIns="91440" tIns="45720" rIns="91440" bIns="45720">
            <a:spAutoFit/>
          </a:bodyPr>
          <a:lstStyle/>
          <a:p>
            <a:pPr algn="ctr"/>
            <a:r>
              <a:rPr lang="en-US" sz="3200" b="1" dirty="0" smtClean="0">
                <a:ln w="900" cmpd="sng">
                  <a:solidFill>
                    <a:srgbClr val="A5B592">
                      <a:satMod val="190000"/>
                      <a:alpha val="55000"/>
                    </a:srgbClr>
                  </a:solidFill>
                  <a:prstDash val="solid"/>
                </a:ln>
                <a:solidFill>
                  <a:srgbClr val="A5B592">
                    <a:satMod val="200000"/>
                    <a:tint val="3000"/>
                  </a:srgbClr>
                </a:solidFill>
                <a:effectLst>
                  <a:innerShdw blurRad="101600" dist="76200" dir="5400000">
                    <a:srgbClr val="A5B592">
                      <a:satMod val="190000"/>
                      <a:tint val="100000"/>
                      <a:alpha val="74000"/>
                    </a:srgbClr>
                  </a:innerShdw>
                </a:effectLst>
              </a:rPr>
              <a:t>1</a:t>
            </a:r>
            <a:endParaRPr lang="en-US" sz="3200" b="1" dirty="0">
              <a:ln w="900" cmpd="sng">
                <a:solidFill>
                  <a:srgbClr val="A5B592">
                    <a:satMod val="190000"/>
                    <a:alpha val="55000"/>
                  </a:srgbClr>
                </a:solidFill>
                <a:prstDash val="solid"/>
              </a:ln>
              <a:solidFill>
                <a:srgbClr val="A5B592">
                  <a:satMod val="200000"/>
                  <a:tint val="3000"/>
                </a:srgbClr>
              </a:solidFill>
              <a:effectLst>
                <a:innerShdw blurRad="101600" dist="76200" dir="5400000">
                  <a:srgbClr val="A5B592">
                    <a:satMod val="190000"/>
                    <a:tint val="100000"/>
                    <a:alpha val="74000"/>
                  </a:srgbClr>
                </a:innerShdw>
              </a:effectLst>
            </a:endParaRPr>
          </a:p>
        </p:txBody>
      </p:sp>
    </p:spTree>
    <p:extLst>
      <p:ext uri="{BB962C8B-B14F-4D97-AF65-F5344CB8AC3E}">
        <p14:creationId xmlns:p14="http://schemas.microsoft.com/office/powerpoint/2010/main" val="3913105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chemeClr val="accent1">
                <a:lumMod val="75000"/>
              </a:schemeClr>
            </a:gs>
            <a:gs pos="68000">
              <a:schemeClr val="bg1">
                <a:tint val="95000"/>
                <a:shade val="85000"/>
                <a:satMod val="150000"/>
              </a:schemeClr>
            </a:gs>
            <a:gs pos="87000">
              <a:srgbClr val="98A38B"/>
            </a:gs>
            <a:gs pos="100000">
              <a:schemeClr val="bg1">
                <a:shade val="45000"/>
                <a:satMod val="20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pPr algn="ctr"/>
            <a:r>
              <a:rPr lang="en-US" spc="0" dirty="0">
                <a:solidFill>
                  <a:srgbClr val="000000"/>
                </a:solidFill>
              </a:rPr>
              <a:t>Title</a:t>
            </a:r>
            <a:endParaRPr lang="en-US" dirty="0"/>
          </a:p>
        </p:txBody>
      </p:sp>
      <p:sp>
        <p:nvSpPr>
          <p:cNvPr id="5" name="Rectangle 4"/>
          <p:cNvSpPr/>
          <p:nvPr/>
        </p:nvSpPr>
        <p:spPr>
          <a:xfrm>
            <a:off x="228600" y="-152400"/>
            <a:ext cx="609600" cy="646331"/>
          </a:xfrm>
          <a:prstGeom prst="rect">
            <a:avLst/>
          </a:prstGeom>
          <a:noFill/>
        </p:spPr>
        <p:txBody>
          <a:bodyPr wrap="square" lIns="91440" tIns="45720" rIns="91440" bIns="45720">
            <a:spAutoFit/>
          </a:bodyPr>
          <a:lstStyle/>
          <a:p>
            <a:pPr algn="ctr"/>
            <a:r>
              <a:rPr lang="en-US" sz="3600" b="1" dirty="0" smtClean="0">
                <a:ln w="900" cmpd="sng">
                  <a:solidFill>
                    <a:srgbClr val="A5B592">
                      <a:satMod val="190000"/>
                      <a:alpha val="55000"/>
                    </a:srgbClr>
                  </a:solidFill>
                  <a:prstDash val="solid"/>
                </a:ln>
                <a:solidFill>
                  <a:srgbClr val="A5B592">
                    <a:satMod val="200000"/>
                    <a:tint val="3000"/>
                  </a:srgbClr>
                </a:solidFill>
                <a:effectLst>
                  <a:innerShdw blurRad="101600" dist="76200" dir="5400000">
                    <a:srgbClr val="A5B592">
                      <a:satMod val="190000"/>
                      <a:tint val="100000"/>
                      <a:alpha val="74000"/>
                    </a:srgbClr>
                  </a:innerShdw>
                </a:effectLst>
              </a:rPr>
              <a:t>1</a:t>
            </a:r>
            <a:endParaRPr lang="en-US" sz="3600" b="1" dirty="0">
              <a:ln w="900" cmpd="sng">
                <a:solidFill>
                  <a:srgbClr val="A5B592">
                    <a:satMod val="190000"/>
                    <a:alpha val="55000"/>
                  </a:srgbClr>
                </a:solidFill>
                <a:prstDash val="solid"/>
              </a:ln>
              <a:solidFill>
                <a:srgbClr val="A5B592">
                  <a:satMod val="200000"/>
                  <a:tint val="3000"/>
                </a:srgbClr>
              </a:solidFill>
              <a:effectLst>
                <a:innerShdw blurRad="101600" dist="76200" dir="5400000">
                  <a:srgbClr val="A5B592">
                    <a:satMod val="190000"/>
                    <a:tint val="100000"/>
                    <a:alpha val="74000"/>
                  </a:srgbClr>
                </a:innerShdw>
              </a:effectLst>
            </a:endParaRPr>
          </a:p>
        </p:txBody>
      </p:sp>
      <p:pic>
        <p:nvPicPr>
          <p:cNvPr id="6" name="Content Placeholder 5"/>
          <p:cNvPicPr>
            <a:picLocks noGrp="1"/>
          </p:cNvPicPr>
          <p:nvPr>
            <p:ph idx="1"/>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228600" y="990600"/>
            <a:ext cx="4267200" cy="5551170"/>
          </a:xfrm>
          <a:prstGeom prst="rect">
            <a:avLst/>
          </a:prstGeom>
          <a:scene3d>
            <a:camera prst="orthographicFront"/>
            <a:lightRig rig="threePt" dir="t"/>
          </a:scene3d>
          <a:sp3d>
            <a:bevelT/>
          </a:sp3d>
        </p:spPr>
      </p:pic>
      <p:pic>
        <p:nvPicPr>
          <p:cNvPr id="7" name="Picture 6"/>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1000" contrast="-2000"/>
                    </a14:imgEffect>
                  </a14:imgLayer>
                </a14:imgProps>
              </a:ext>
            </a:extLst>
          </a:blip>
          <a:stretch>
            <a:fillRect/>
          </a:stretch>
        </p:blipFill>
        <p:spPr>
          <a:xfrm>
            <a:off x="4572000" y="990600"/>
            <a:ext cx="4419600" cy="5551170"/>
          </a:xfrm>
          <a:prstGeom prst="rect">
            <a:avLst/>
          </a:prstGeom>
          <a:scene3d>
            <a:camera prst="orthographicFront"/>
            <a:lightRig rig="threePt" dir="t"/>
          </a:scene3d>
          <a:sp3d>
            <a:bevelT/>
            <a:bevelB w="152400" h="50800" prst="softRound"/>
          </a:sp3d>
        </p:spPr>
      </p:pic>
    </p:spTree>
    <p:extLst>
      <p:ext uri="{BB962C8B-B14F-4D97-AF65-F5344CB8AC3E}">
        <p14:creationId xmlns:p14="http://schemas.microsoft.com/office/powerpoint/2010/main" val="768011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chemeClr val="accent1">
                <a:lumMod val="75000"/>
              </a:schemeClr>
            </a:gs>
            <a:gs pos="68000">
              <a:schemeClr val="bg1">
                <a:tint val="95000"/>
                <a:shade val="85000"/>
                <a:satMod val="150000"/>
              </a:schemeClr>
            </a:gs>
            <a:gs pos="87000">
              <a:srgbClr val="98A38B"/>
            </a:gs>
            <a:gs pos="100000">
              <a:schemeClr val="bg1">
                <a:shade val="45000"/>
                <a:satMod val="20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0" dirty="0">
                <a:solidFill>
                  <a:srgbClr val="000000"/>
                </a:solidFill>
                <a:latin typeface="Calibri" panose="020F0502020204030204" pitchFamily="34" charset="0"/>
              </a:rPr>
              <a:t>Title</a:t>
            </a:r>
            <a:endParaRPr lang="en-US" b="1"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200" b="1" dirty="0">
                <a:latin typeface="Calibri"/>
                <a:ea typeface="Calibri"/>
                <a:cs typeface="Times New Roman"/>
              </a:rPr>
              <a:t>A certified current ownership report</a:t>
            </a:r>
            <a:r>
              <a:rPr lang="en-US" sz="3200" dirty="0">
                <a:latin typeface="Calibri"/>
                <a:ea typeface="Calibri"/>
                <a:cs typeface="Times New Roman"/>
              </a:rPr>
              <a:t> is required for all Temporary Construction </a:t>
            </a:r>
            <a:r>
              <a:rPr lang="en-US" sz="3200" dirty="0" smtClean="0">
                <a:latin typeface="Calibri"/>
                <a:ea typeface="Calibri"/>
                <a:cs typeface="Times New Roman"/>
              </a:rPr>
              <a:t>Permits </a:t>
            </a:r>
            <a:r>
              <a:rPr lang="en-US" sz="3200" dirty="0">
                <a:latin typeface="Calibri"/>
                <a:ea typeface="Calibri"/>
                <a:cs typeface="Times New Roman"/>
              </a:rPr>
              <a:t>(TCP’s).   The Title Certificate should show the current owner and address of record, the description of the property and the document creating ownership</a:t>
            </a:r>
            <a:endParaRPr lang="en-US" sz="3200" dirty="0"/>
          </a:p>
        </p:txBody>
      </p:sp>
      <p:sp>
        <p:nvSpPr>
          <p:cNvPr id="5" name="Rectangle 4"/>
          <p:cNvSpPr/>
          <p:nvPr/>
        </p:nvSpPr>
        <p:spPr>
          <a:xfrm>
            <a:off x="228600" y="-152400"/>
            <a:ext cx="609600" cy="646331"/>
          </a:xfrm>
          <a:prstGeom prst="rect">
            <a:avLst/>
          </a:prstGeom>
          <a:noFill/>
        </p:spPr>
        <p:txBody>
          <a:bodyPr wrap="square" lIns="91440" tIns="45720" rIns="91440" bIns="45720">
            <a:spAutoFit/>
          </a:bodyPr>
          <a:lstStyle/>
          <a:p>
            <a:pPr algn="ctr"/>
            <a:r>
              <a:rPr lang="en-US" sz="3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endParaRPr lang="en-US" sz="3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676583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chemeClr val="accent1">
                <a:lumMod val="75000"/>
              </a:schemeClr>
            </a:gs>
            <a:gs pos="68000">
              <a:schemeClr val="bg1">
                <a:tint val="95000"/>
                <a:shade val="85000"/>
                <a:satMod val="150000"/>
              </a:schemeClr>
            </a:gs>
            <a:gs pos="87000">
              <a:srgbClr val="98A38B"/>
            </a:gs>
            <a:gs pos="100000">
              <a:schemeClr val="bg1">
                <a:shade val="45000"/>
                <a:satMod val="20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pc="0" dirty="0">
                <a:solidFill>
                  <a:srgbClr val="000000"/>
                </a:solidFill>
              </a:rPr>
              <a:t>Title</a:t>
            </a:r>
            <a:endParaRPr lang="en-US" dirty="0"/>
          </a:p>
        </p:txBody>
      </p:sp>
      <p:sp>
        <p:nvSpPr>
          <p:cNvPr id="3" name="Content Placeholder 2"/>
          <p:cNvSpPr>
            <a:spLocks noGrp="1"/>
          </p:cNvSpPr>
          <p:nvPr>
            <p:ph idx="1"/>
          </p:nvPr>
        </p:nvSpPr>
        <p:spPr>
          <a:xfrm>
            <a:off x="381000" y="1143000"/>
            <a:ext cx="8229600" cy="5181600"/>
          </a:xfrm>
        </p:spPr>
        <p:txBody>
          <a:bodyPr>
            <a:noAutofit/>
          </a:bodyPr>
          <a:lstStyle/>
          <a:p>
            <a:pPr marL="0" marR="0">
              <a:lnSpc>
                <a:spcPct val="115000"/>
              </a:lnSpc>
              <a:spcBef>
                <a:spcPts val="0"/>
              </a:spcBef>
              <a:spcAft>
                <a:spcPts val="1000"/>
              </a:spcAft>
            </a:pPr>
            <a:r>
              <a:rPr lang="en-US" sz="3200" b="1" dirty="0">
                <a:latin typeface="Calibri"/>
                <a:ea typeface="Calibri"/>
                <a:cs typeface="Times New Roman"/>
              </a:rPr>
              <a:t>Prior to commencing </a:t>
            </a:r>
            <a:r>
              <a:rPr lang="en-US" sz="3200" dirty="0">
                <a:latin typeface="Calibri"/>
                <a:ea typeface="Calibri"/>
                <a:cs typeface="Times New Roman"/>
              </a:rPr>
              <a:t>consultant title work, a mandatory meeting with Consultant Project Manager, Title Company research staff and NMDOT Lands abstracting Unit staff is required.  The Lands Abstracting Unit will issue a clearance letter authorizing the commencement of work. </a:t>
            </a:r>
          </a:p>
          <a:p>
            <a:pPr marL="0" marR="0">
              <a:lnSpc>
                <a:spcPct val="115000"/>
              </a:lnSpc>
              <a:spcBef>
                <a:spcPts val="0"/>
              </a:spcBef>
              <a:spcAft>
                <a:spcPts val="1000"/>
              </a:spcAft>
            </a:pPr>
            <a:r>
              <a:rPr lang="en-US" sz="3200" b="1" dirty="0">
                <a:latin typeface="Calibri"/>
                <a:ea typeface="Calibri"/>
                <a:cs typeface="Times New Roman"/>
              </a:rPr>
              <a:t>Title reports must </a:t>
            </a:r>
            <a:r>
              <a:rPr lang="en-US" sz="3200" dirty="0">
                <a:latin typeface="Calibri"/>
                <a:ea typeface="Calibri"/>
                <a:cs typeface="Times New Roman"/>
              </a:rPr>
              <a:t>be prepared in accordance with the LANDS ABSTRACTING UNIT HANDBOOK VOLUME II dated January 1, 2016.  </a:t>
            </a:r>
            <a:endParaRPr lang="en-US" sz="3200" dirty="0"/>
          </a:p>
        </p:txBody>
      </p:sp>
      <p:sp>
        <p:nvSpPr>
          <p:cNvPr id="5" name="Rectangle 4"/>
          <p:cNvSpPr/>
          <p:nvPr/>
        </p:nvSpPr>
        <p:spPr>
          <a:xfrm>
            <a:off x="228600" y="-152400"/>
            <a:ext cx="609600" cy="646331"/>
          </a:xfrm>
          <a:prstGeom prst="rect">
            <a:avLst/>
          </a:prstGeom>
          <a:noFill/>
        </p:spPr>
        <p:txBody>
          <a:bodyPr wrap="square" lIns="91440" tIns="45720" rIns="91440" bIns="45720">
            <a:spAutoFit/>
          </a:bodyPr>
          <a:lstStyle/>
          <a:p>
            <a:pPr algn="ctr"/>
            <a:r>
              <a:rPr lang="en-US" sz="3600" b="1" dirty="0" smtClean="0">
                <a:ln w="900" cmpd="sng">
                  <a:solidFill>
                    <a:srgbClr val="A5B592">
                      <a:satMod val="190000"/>
                      <a:alpha val="55000"/>
                    </a:srgbClr>
                  </a:solidFill>
                  <a:prstDash val="solid"/>
                </a:ln>
                <a:solidFill>
                  <a:srgbClr val="A5B592">
                    <a:satMod val="200000"/>
                    <a:tint val="3000"/>
                  </a:srgbClr>
                </a:solidFill>
                <a:effectLst>
                  <a:innerShdw blurRad="101600" dist="76200" dir="5400000">
                    <a:srgbClr val="A5B592">
                      <a:satMod val="190000"/>
                      <a:tint val="100000"/>
                      <a:alpha val="74000"/>
                    </a:srgbClr>
                  </a:innerShdw>
                </a:effectLst>
              </a:rPr>
              <a:t>1</a:t>
            </a:r>
            <a:endParaRPr lang="en-US" sz="3600" b="1" dirty="0">
              <a:ln w="900" cmpd="sng">
                <a:solidFill>
                  <a:srgbClr val="A5B592">
                    <a:satMod val="190000"/>
                    <a:alpha val="55000"/>
                  </a:srgbClr>
                </a:solidFill>
                <a:prstDash val="solid"/>
              </a:ln>
              <a:solidFill>
                <a:srgbClr val="A5B592">
                  <a:satMod val="200000"/>
                  <a:tint val="3000"/>
                </a:srgbClr>
              </a:solidFill>
              <a:effectLst>
                <a:innerShdw blurRad="101600" dist="76200" dir="5400000">
                  <a:srgbClr val="A5B592">
                    <a:satMod val="190000"/>
                    <a:tint val="100000"/>
                    <a:alpha val="74000"/>
                  </a:srgbClr>
                </a:innerShdw>
              </a:effectLst>
            </a:endParaRPr>
          </a:p>
        </p:txBody>
      </p:sp>
    </p:spTree>
    <p:extLst>
      <p:ext uri="{BB962C8B-B14F-4D97-AF65-F5344CB8AC3E}">
        <p14:creationId xmlns:p14="http://schemas.microsoft.com/office/powerpoint/2010/main" val="3498998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chemeClr val="accent1">
                <a:lumMod val="75000"/>
              </a:schemeClr>
            </a:gs>
            <a:gs pos="68000">
              <a:schemeClr val="bg1">
                <a:tint val="95000"/>
                <a:shade val="85000"/>
                <a:satMod val="150000"/>
              </a:schemeClr>
            </a:gs>
            <a:gs pos="87000">
              <a:srgbClr val="98A38B"/>
            </a:gs>
            <a:gs pos="100000">
              <a:schemeClr val="bg1">
                <a:shade val="45000"/>
                <a:satMod val="20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5421"/>
            <a:ext cx="8229600" cy="762000"/>
          </a:xfrm>
        </p:spPr>
        <p:txBody>
          <a:bodyPr/>
          <a:lstStyle/>
          <a:p>
            <a:pPr algn="ctr"/>
            <a:r>
              <a:rPr lang="en-US" spc="0" dirty="0">
                <a:solidFill>
                  <a:srgbClr val="000000"/>
                </a:solidFill>
              </a:rPr>
              <a:t>Title</a:t>
            </a:r>
            <a:endParaRPr lang="en-US" dirty="0"/>
          </a:p>
        </p:txBody>
      </p:sp>
      <p:sp>
        <p:nvSpPr>
          <p:cNvPr id="3" name="Content Placeholder 2"/>
          <p:cNvSpPr>
            <a:spLocks noGrp="1"/>
          </p:cNvSpPr>
          <p:nvPr>
            <p:ph idx="1"/>
          </p:nvPr>
        </p:nvSpPr>
        <p:spPr>
          <a:xfrm>
            <a:off x="381000" y="1371600"/>
            <a:ext cx="8229600" cy="5181600"/>
          </a:xfrm>
        </p:spPr>
        <p:txBody>
          <a:bodyPr>
            <a:normAutofit lnSpcReduction="10000"/>
          </a:bodyPr>
          <a:lstStyle/>
          <a:p>
            <a:pPr marL="0" marR="0">
              <a:lnSpc>
                <a:spcPct val="115000"/>
              </a:lnSpc>
              <a:spcBef>
                <a:spcPts val="0"/>
              </a:spcBef>
              <a:spcAft>
                <a:spcPts val="1000"/>
              </a:spcAft>
            </a:pPr>
            <a:r>
              <a:rPr lang="en-US" sz="3200" b="1" dirty="0" smtClean="0">
                <a:latin typeface="Calibri"/>
                <a:ea typeface="Calibri"/>
                <a:cs typeface="Times New Roman"/>
              </a:rPr>
              <a:t>Title </a:t>
            </a:r>
            <a:r>
              <a:rPr lang="en-US" sz="3200" b="1" dirty="0">
                <a:latin typeface="Calibri"/>
                <a:ea typeface="Calibri"/>
                <a:cs typeface="Times New Roman"/>
              </a:rPr>
              <a:t>reports are good for 6 months</a:t>
            </a:r>
            <a:r>
              <a:rPr lang="en-US" sz="3200" dirty="0">
                <a:latin typeface="Calibri"/>
                <a:ea typeface="Calibri"/>
                <a:cs typeface="Times New Roman"/>
              </a:rPr>
              <a:t> from the date of the certification</a:t>
            </a:r>
            <a:r>
              <a:rPr lang="en-US" sz="3200" dirty="0" smtClean="0">
                <a:latin typeface="Calibri"/>
                <a:ea typeface="Calibri"/>
                <a:cs typeface="Times New Roman"/>
              </a:rPr>
              <a:t>.</a:t>
            </a:r>
          </a:p>
          <a:p>
            <a:pPr marL="0" marR="0" indent="0">
              <a:lnSpc>
                <a:spcPct val="115000"/>
              </a:lnSpc>
              <a:spcBef>
                <a:spcPts val="0"/>
              </a:spcBef>
              <a:spcAft>
                <a:spcPts val="1000"/>
              </a:spcAft>
              <a:buNone/>
            </a:pPr>
            <a:r>
              <a:rPr lang="en-US" sz="3200" dirty="0" smtClean="0">
                <a:latin typeface="Calibri"/>
                <a:ea typeface="Calibri"/>
                <a:cs typeface="Times New Roman"/>
              </a:rPr>
              <a:t> </a:t>
            </a:r>
          </a:p>
          <a:p>
            <a:pPr marL="0" marR="0">
              <a:lnSpc>
                <a:spcPct val="115000"/>
              </a:lnSpc>
              <a:spcBef>
                <a:spcPts val="0"/>
              </a:spcBef>
              <a:spcAft>
                <a:spcPts val="1000"/>
              </a:spcAft>
            </a:pPr>
            <a:r>
              <a:rPr lang="en-US" sz="3200" dirty="0" smtClean="0">
                <a:latin typeface="Calibri"/>
                <a:ea typeface="Calibri"/>
                <a:cs typeface="Times New Roman"/>
              </a:rPr>
              <a:t> </a:t>
            </a:r>
            <a:r>
              <a:rPr lang="en-US" sz="3200" b="1" dirty="0">
                <a:latin typeface="Calibri"/>
                <a:ea typeface="Calibri"/>
                <a:cs typeface="Times New Roman"/>
              </a:rPr>
              <a:t>Title reports will require updating as a project progresses </a:t>
            </a:r>
            <a:r>
              <a:rPr lang="en-US" sz="3200" dirty="0">
                <a:latin typeface="Calibri"/>
                <a:ea typeface="Calibri"/>
                <a:cs typeface="Times New Roman"/>
              </a:rPr>
              <a:t>and</a:t>
            </a:r>
            <a:r>
              <a:rPr lang="en-US" sz="3200" b="1" dirty="0">
                <a:latin typeface="Calibri"/>
                <a:ea typeface="Calibri"/>
                <a:cs typeface="Times New Roman"/>
              </a:rPr>
              <a:t> </a:t>
            </a:r>
            <a:r>
              <a:rPr lang="en-US" sz="3200" dirty="0">
                <a:latin typeface="Calibri"/>
                <a:ea typeface="Calibri"/>
                <a:cs typeface="Times New Roman"/>
              </a:rPr>
              <a:t>must be current when submitting mapping, engaging an appraiser and making offers for acquisition and payments to property </a:t>
            </a:r>
            <a:r>
              <a:rPr lang="en-US" sz="3200" dirty="0" smtClean="0">
                <a:latin typeface="Calibri"/>
                <a:ea typeface="Calibri"/>
                <a:cs typeface="Times New Roman"/>
              </a:rPr>
              <a:t>owners.  All updates must be attached to the original Title Report.</a:t>
            </a:r>
            <a:endParaRPr lang="en-US" sz="3200" dirty="0">
              <a:latin typeface="Calibri"/>
              <a:ea typeface="Calibri"/>
              <a:cs typeface="Times New Roman"/>
            </a:endParaRPr>
          </a:p>
          <a:p>
            <a:endParaRPr lang="en-US" dirty="0"/>
          </a:p>
        </p:txBody>
      </p:sp>
      <p:sp>
        <p:nvSpPr>
          <p:cNvPr id="5" name="Rectangle 4"/>
          <p:cNvSpPr/>
          <p:nvPr/>
        </p:nvSpPr>
        <p:spPr>
          <a:xfrm>
            <a:off x="228600" y="-152400"/>
            <a:ext cx="609600" cy="646331"/>
          </a:xfrm>
          <a:prstGeom prst="rect">
            <a:avLst/>
          </a:prstGeom>
          <a:noFill/>
        </p:spPr>
        <p:txBody>
          <a:bodyPr wrap="square" lIns="91440" tIns="45720" rIns="91440" bIns="45720">
            <a:spAutoFit/>
          </a:bodyPr>
          <a:lstStyle/>
          <a:p>
            <a:pPr algn="ctr"/>
            <a:r>
              <a:rPr lang="en-US" sz="3600" b="1" dirty="0" smtClean="0">
                <a:ln w="900" cmpd="sng">
                  <a:solidFill>
                    <a:srgbClr val="A5B592">
                      <a:satMod val="190000"/>
                      <a:alpha val="55000"/>
                    </a:srgbClr>
                  </a:solidFill>
                  <a:prstDash val="solid"/>
                </a:ln>
                <a:solidFill>
                  <a:srgbClr val="A5B592">
                    <a:satMod val="200000"/>
                    <a:tint val="3000"/>
                  </a:srgbClr>
                </a:solidFill>
                <a:effectLst>
                  <a:innerShdw blurRad="101600" dist="76200" dir="5400000">
                    <a:srgbClr val="A5B592">
                      <a:satMod val="190000"/>
                      <a:tint val="100000"/>
                      <a:alpha val="74000"/>
                    </a:srgbClr>
                  </a:innerShdw>
                </a:effectLst>
              </a:rPr>
              <a:t>1</a:t>
            </a:r>
            <a:endParaRPr lang="en-US" sz="3600" b="1" dirty="0">
              <a:ln w="900" cmpd="sng">
                <a:solidFill>
                  <a:srgbClr val="A5B592">
                    <a:satMod val="190000"/>
                    <a:alpha val="55000"/>
                  </a:srgbClr>
                </a:solidFill>
                <a:prstDash val="solid"/>
              </a:ln>
              <a:solidFill>
                <a:srgbClr val="A5B592">
                  <a:satMod val="200000"/>
                  <a:tint val="3000"/>
                </a:srgbClr>
              </a:solidFill>
              <a:effectLst>
                <a:innerShdw blurRad="101600" dist="76200" dir="5400000">
                  <a:srgbClr val="A5B592">
                    <a:satMod val="190000"/>
                    <a:tint val="100000"/>
                    <a:alpha val="74000"/>
                  </a:srgbClr>
                </a:innerShdw>
              </a:effectLst>
            </a:endParaRPr>
          </a:p>
        </p:txBody>
      </p:sp>
    </p:spTree>
    <p:extLst>
      <p:ext uri="{BB962C8B-B14F-4D97-AF65-F5344CB8AC3E}">
        <p14:creationId xmlns:p14="http://schemas.microsoft.com/office/powerpoint/2010/main" val="173700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60000"/>
                <a:lumOff val="40000"/>
              </a:schemeClr>
            </a:gs>
            <a:gs pos="55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267200"/>
            <a:ext cx="8229600" cy="2163763"/>
          </a:xfrm>
        </p:spPr>
        <p:txBody>
          <a:bodyPr>
            <a:normAutofit/>
          </a:bodyPr>
          <a:lstStyle/>
          <a:p>
            <a:pPr marL="0" lvl="0" indent="0" algn="ctr">
              <a:buNone/>
            </a:pPr>
            <a:r>
              <a:rPr lang="en-US" sz="3200" dirty="0">
                <a:latin typeface="Calibri" panose="020F0502020204030204" pitchFamily="34" charset="0"/>
              </a:rPr>
              <a:t>Lands Engineering Section</a:t>
            </a:r>
          </a:p>
          <a:p>
            <a:pPr marL="0" lvl="0" indent="0" algn="ctr">
              <a:buNone/>
            </a:pPr>
            <a:r>
              <a:rPr lang="en-US" sz="3200" dirty="0">
                <a:latin typeface="Calibri" panose="020F0502020204030204" pitchFamily="34" charset="0"/>
              </a:rPr>
              <a:t>Survey and Lands Engineering Division</a:t>
            </a:r>
          </a:p>
          <a:p>
            <a:pPr marL="0" lvl="0" indent="0" algn="ctr">
              <a:buNone/>
            </a:pPr>
            <a:r>
              <a:rPr lang="en-US" sz="3200" dirty="0">
                <a:latin typeface="Calibri" panose="020F0502020204030204" pitchFamily="34" charset="0"/>
              </a:rPr>
              <a:t>Right of Way Mapping</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92" y="609599"/>
            <a:ext cx="8572500"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759" y="-111513"/>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020366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759" y="-111513"/>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Content Placeholder 1"/>
          <p:cNvSpPr>
            <a:spLocks noGrp="1"/>
          </p:cNvSpPr>
          <p:nvPr>
            <p:ph idx="1"/>
          </p:nvPr>
        </p:nvSpPr>
        <p:spPr>
          <a:xfrm>
            <a:off x="381000" y="3788856"/>
            <a:ext cx="8382000" cy="2688144"/>
          </a:xfrm>
        </p:spPr>
        <p:txBody>
          <a:bodyPr>
            <a:normAutofit lnSpcReduction="10000"/>
          </a:bodyPr>
          <a:lstStyle/>
          <a:p>
            <a:pPr marL="0" lvl="0" indent="0" algn="just">
              <a:lnSpc>
                <a:spcPct val="115000"/>
              </a:lnSpc>
              <a:spcBef>
                <a:spcPts val="0"/>
              </a:spcBef>
              <a:spcAft>
                <a:spcPts val="1000"/>
              </a:spcAft>
              <a:buClrTx/>
              <a:buSzTx/>
              <a:buNone/>
            </a:pPr>
            <a:r>
              <a:rPr lang="en-US" sz="1800" b="1" dirty="0">
                <a:solidFill>
                  <a:prstClr val="black"/>
                </a:solidFill>
                <a:latin typeface="Calibri"/>
                <a:ea typeface="Calibri"/>
                <a:cs typeface="Times New Roman"/>
              </a:rPr>
              <a:t>1.0 INTRODUCTION</a:t>
            </a:r>
            <a:endParaRPr lang="en-US" sz="1600" dirty="0">
              <a:solidFill>
                <a:prstClr val="black"/>
              </a:solidFill>
              <a:latin typeface="Calibri"/>
              <a:ea typeface="Calibri"/>
              <a:cs typeface="Times New Roman"/>
            </a:endParaRPr>
          </a:p>
          <a:p>
            <a:pPr marL="0" lvl="0" indent="0" algn="just">
              <a:lnSpc>
                <a:spcPct val="115000"/>
              </a:lnSpc>
              <a:spcBef>
                <a:spcPts val="0"/>
              </a:spcBef>
              <a:spcAft>
                <a:spcPts val="1000"/>
              </a:spcAft>
              <a:buClrTx/>
              <a:buSzTx/>
              <a:buNone/>
            </a:pPr>
            <a:r>
              <a:rPr lang="en-US" sz="1800" dirty="0">
                <a:solidFill>
                  <a:prstClr val="black"/>
                </a:solidFill>
                <a:latin typeface="Calibri"/>
                <a:ea typeface="Calibri"/>
                <a:cs typeface="Times New Roman"/>
              </a:rPr>
              <a:t>The acquisition of Rights-of-Way (R/W) required for construction projects is one of the most critical activities that needs to be accomplished so that the project development process can be finalized and the project can be let to contract.  It is therefore extremely important that final R/W requirements be determined early in the project development process in order for R/W mapping to be completed in a timely manner.  Early completion of R/W maps will allow sufficient time to carry out all R/W Appraisal and Acquisition activities.</a:t>
            </a:r>
            <a:endParaRPr lang="en-US" sz="1600" dirty="0">
              <a:solidFill>
                <a:prstClr val="black"/>
              </a:solidFill>
              <a:latin typeface="Calibri"/>
              <a:ea typeface="Calibri"/>
              <a:cs typeface="Times New Roman"/>
            </a:endParaRPr>
          </a:p>
          <a:p>
            <a:endParaRPr lang="en-US" dirty="0"/>
          </a:p>
        </p:txBody>
      </p:sp>
      <p:sp>
        <p:nvSpPr>
          <p:cNvPr id="6" name="TextBox 5"/>
          <p:cNvSpPr txBox="1"/>
          <p:nvPr/>
        </p:nvSpPr>
        <p:spPr>
          <a:xfrm>
            <a:off x="381000" y="381000"/>
            <a:ext cx="8382000" cy="3407856"/>
          </a:xfrm>
          <a:prstGeom prst="rect">
            <a:avLst/>
          </a:prstGeom>
          <a:solidFill>
            <a:srgbClr val="1F497D">
              <a:lumMod val="20000"/>
              <a:lumOff val="80000"/>
            </a:srgbClr>
          </a:solidFill>
          <a:ln>
            <a:solidFill>
              <a:srgbClr val="1F497D">
                <a:lumMod val="40000"/>
                <a:lumOff val="60000"/>
              </a:srgbClr>
            </a:solidFill>
          </a:ln>
        </p:spPr>
        <p:txBody>
          <a:bodyPr wrap="square" rtlCol="0">
            <a:sp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a:ea typeface="Calibri"/>
                <a:cs typeface="Times New Roman"/>
              </a:rPr>
              <a:t>NEW MEXICO DEPARTMENT</a:t>
            </a:r>
            <a:endParaRPr kumimoji="0" lang="en-US" sz="900" b="0" i="0" u="none" strike="noStrike" kern="0" cap="none" spc="0" normalizeH="0" baseline="0" noProof="0" dirty="0" smtClean="0">
              <a:ln>
                <a:noFill/>
              </a:ln>
              <a:solidFill>
                <a:prstClr val="black"/>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a:ea typeface="Calibri"/>
                <a:cs typeface="Times New Roman"/>
              </a:rPr>
              <a:t>OF TRANSPORTATION</a:t>
            </a:r>
            <a:endParaRPr kumimoji="0" lang="en-US" sz="900" b="0" i="0" u="none" strike="noStrike" kern="0" cap="none" spc="0" normalizeH="0" baseline="0" noProof="0" dirty="0" smtClean="0">
              <a:ln>
                <a:noFill/>
              </a:ln>
              <a:solidFill>
                <a:prstClr val="black"/>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800" b="1" i="0" u="none" strike="noStrike" kern="0" cap="none" spc="0" normalizeH="0" baseline="0" noProof="0" dirty="0" smtClean="0">
                <a:ln>
                  <a:noFill/>
                </a:ln>
                <a:solidFill>
                  <a:prstClr val="black"/>
                </a:solidFill>
                <a:effectLst/>
                <a:uLnTx/>
                <a:uFillTx/>
                <a:latin typeface="Calibri"/>
                <a:ea typeface="Calibri"/>
                <a:cs typeface="Times New Roman"/>
              </a:rPr>
              <a:t> </a:t>
            </a:r>
            <a:endParaRPr kumimoji="0" lang="en-US" sz="800" b="0" i="0" u="none" strike="noStrike" kern="0" cap="none" spc="0" normalizeH="0" baseline="0" noProof="0" dirty="0" smtClean="0">
              <a:ln>
                <a:noFill/>
              </a:ln>
              <a:solidFill>
                <a:prstClr val="black"/>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a:ea typeface="Calibri"/>
                <a:cs typeface="Times New Roman"/>
              </a:rPr>
              <a:t>RIGHT OF WAY MAPPING</a:t>
            </a:r>
            <a:endParaRPr kumimoji="0" lang="en-US" sz="900" b="0" i="0" u="none" strike="noStrike" kern="0" cap="none" spc="0" normalizeH="0" baseline="0" noProof="0" dirty="0" smtClean="0">
              <a:ln>
                <a:noFill/>
              </a:ln>
              <a:solidFill>
                <a:prstClr val="black"/>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a:ea typeface="Calibri"/>
                <a:cs typeface="Times New Roman"/>
              </a:rPr>
              <a:t>DEVELOPMENT PROCEDURES</a:t>
            </a:r>
            <a:endParaRPr kumimoji="0" lang="en-US" sz="900" b="0" i="0" u="none" strike="noStrike" kern="0" cap="none" spc="0" normalizeH="0" baseline="0" noProof="0" dirty="0" smtClean="0">
              <a:ln>
                <a:noFill/>
              </a:ln>
              <a:solidFill>
                <a:prstClr val="black"/>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000" b="1" i="0" u="none" strike="noStrike" kern="0" cap="none" spc="0" normalizeH="0" baseline="0" noProof="0" dirty="0" smtClean="0">
                <a:ln>
                  <a:noFill/>
                </a:ln>
                <a:solidFill>
                  <a:prstClr val="black"/>
                </a:solidFill>
                <a:effectLst/>
                <a:uLnTx/>
                <a:uFillTx/>
                <a:latin typeface="Calibri"/>
                <a:ea typeface="Calibri"/>
                <a:cs typeface="Times New Roman"/>
              </a:rPr>
              <a:t>SURVEY &amp; LANDS ENGINEERING DIVISION</a:t>
            </a:r>
            <a:endParaRPr kumimoji="0" lang="en-US" sz="900" b="0" i="0" u="none" strike="noStrike" kern="0" cap="none" spc="0" normalizeH="0" baseline="0" noProof="0" dirty="0" smtClean="0">
              <a:ln>
                <a:noFill/>
              </a:ln>
              <a:solidFill>
                <a:prstClr val="black"/>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latin typeface="Calibri"/>
              <a:ea typeface="Calibri"/>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Calibri"/>
                <a:ea typeface="Calibri"/>
                <a:cs typeface="Times New Roman"/>
              </a:rPr>
              <a:t>May 2017 (DRAFT)</a:t>
            </a:r>
            <a:endParaRPr kumimoji="0" lang="en-US" sz="2400" b="1" i="0" u="none" strike="noStrike" kern="0" cap="none" spc="0" normalizeH="0" baseline="0" noProof="0" dirty="0" smtClean="0">
              <a:ln>
                <a:noFill/>
              </a:ln>
              <a:solidFill>
                <a:srgbClr val="FF0000"/>
              </a:solidFill>
              <a:effectLst/>
              <a:uLnTx/>
              <a:uFillTx/>
              <a:latin typeface="Calibri"/>
            </a:endParaRPr>
          </a:p>
        </p:txBody>
      </p:sp>
    </p:spTree>
    <p:extLst>
      <p:ext uri="{BB962C8B-B14F-4D97-AF65-F5344CB8AC3E}">
        <p14:creationId xmlns:p14="http://schemas.microsoft.com/office/powerpoint/2010/main" val="182756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4759" y="-111513"/>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Content Placeholder 1"/>
          <p:cNvSpPr>
            <a:spLocks noGrp="1"/>
          </p:cNvSpPr>
          <p:nvPr>
            <p:ph idx="1"/>
          </p:nvPr>
        </p:nvSpPr>
        <p:spPr>
          <a:xfrm>
            <a:off x="457200" y="609600"/>
            <a:ext cx="8229600" cy="6191955"/>
          </a:xfrm>
        </p:spPr>
        <p:txBody>
          <a:bodyPr>
            <a:normAutofit lnSpcReduction="10000"/>
          </a:bodyPr>
          <a:lstStyle/>
          <a:p>
            <a:pPr marL="0" lvl="0" indent="0" algn="just">
              <a:lnSpc>
                <a:spcPct val="115000"/>
              </a:lnSpc>
              <a:spcBef>
                <a:spcPts val="0"/>
              </a:spcBef>
              <a:spcAft>
                <a:spcPts val="1000"/>
              </a:spcAft>
              <a:buClrTx/>
              <a:buSzTx/>
              <a:buNone/>
            </a:pPr>
            <a:r>
              <a:rPr lang="en-US" sz="1800" b="1" u="sng" dirty="0">
                <a:solidFill>
                  <a:prstClr val="black"/>
                </a:solidFill>
                <a:latin typeface="Calibri"/>
                <a:ea typeface="Calibri"/>
                <a:cs typeface="Times New Roman"/>
              </a:rPr>
              <a:t>Permanent R/W</a:t>
            </a:r>
            <a:r>
              <a:rPr lang="en-US" sz="1800" dirty="0">
                <a:solidFill>
                  <a:prstClr val="black"/>
                </a:solidFill>
                <a:latin typeface="Calibri"/>
                <a:ea typeface="Calibri"/>
                <a:cs typeface="Times New Roman"/>
              </a:rPr>
              <a:t> - To accommodate all permanent features, including slopes, drainage structures, R/W fencing, etc. R/W shall extend a minimum of ten (10) feet beyond slope limits and pertinent construction features, unless circumstances do not make this possible.</a:t>
            </a:r>
            <a:endParaRPr lang="en-US" sz="1600" dirty="0">
              <a:solidFill>
                <a:prstClr val="black"/>
              </a:solidFill>
              <a:latin typeface="Calibri"/>
              <a:ea typeface="Calibri"/>
              <a:cs typeface="Times New Roman"/>
            </a:endParaRPr>
          </a:p>
          <a:p>
            <a:pPr marL="0" lvl="0" indent="0" algn="just">
              <a:lnSpc>
                <a:spcPct val="115000"/>
              </a:lnSpc>
              <a:spcBef>
                <a:spcPts val="0"/>
              </a:spcBef>
              <a:spcAft>
                <a:spcPts val="1000"/>
              </a:spcAft>
              <a:buClrTx/>
              <a:buSzTx/>
              <a:buNone/>
            </a:pPr>
            <a:r>
              <a:rPr lang="en-US" sz="1800" dirty="0">
                <a:solidFill>
                  <a:prstClr val="black"/>
                </a:solidFill>
                <a:latin typeface="Calibri"/>
                <a:ea typeface="Calibri"/>
                <a:cs typeface="Times New Roman"/>
              </a:rPr>
              <a:t>R/W Parcels shall be named as follows:</a:t>
            </a:r>
            <a:endParaRPr lang="en-US" sz="1600" dirty="0">
              <a:solidFill>
                <a:prstClr val="black"/>
              </a:solidFill>
              <a:latin typeface="Calibri"/>
              <a:ea typeface="Calibri"/>
              <a:cs typeface="Times New Roman"/>
            </a:endParaRPr>
          </a:p>
          <a:p>
            <a:pPr marL="0" lvl="0" indent="0" algn="just">
              <a:lnSpc>
                <a:spcPct val="115000"/>
              </a:lnSpc>
              <a:spcBef>
                <a:spcPts val="0"/>
              </a:spcBef>
              <a:spcAft>
                <a:spcPts val="1000"/>
              </a:spcAft>
              <a:buClrTx/>
              <a:buSzTx/>
              <a:buNone/>
            </a:pPr>
            <a:r>
              <a:rPr lang="en-US" sz="1800" b="1" u="sng" dirty="0">
                <a:solidFill>
                  <a:prstClr val="black"/>
                </a:solidFill>
                <a:latin typeface="Calibri"/>
                <a:ea typeface="Calibri"/>
                <a:cs typeface="Times New Roman"/>
              </a:rPr>
              <a:t>Construction Maintenance Easements (CMEs)</a:t>
            </a:r>
            <a:r>
              <a:rPr lang="en-US" sz="1800" dirty="0">
                <a:solidFill>
                  <a:prstClr val="black"/>
                </a:solidFill>
                <a:latin typeface="Calibri"/>
                <a:ea typeface="Calibri"/>
                <a:cs typeface="Times New Roman"/>
              </a:rPr>
              <a:t> - to be used in all cases where there is a need for construction and/or ongoing maintenance, i.e., drainage channels, certain drainage structure fences, etc.  The property owner receives compensation for use.</a:t>
            </a:r>
            <a:endParaRPr lang="en-US" sz="1600" dirty="0">
              <a:solidFill>
                <a:prstClr val="black"/>
              </a:solidFill>
              <a:latin typeface="Calibri"/>
              <a:ea typeface="Calibri"/>
              <a:cs typeface="Times New Roman"/>
            </a:endParaRPr>
          </a:p>
          <a:p>
            <a:pPr marL="0" lvl="0" indent="0" algn="just">
              <a:lnSpc>
                <a:spcPct val="115000"/>
              </a:lnSpc>
              <a:spcBef>
                <a:spcPts val="0"/>
              </a:spcBef>
              <a:spcAft>
                <a:spcPts val="1000"/>
              </a:spcAft>
              <a:buClrTx/>
              <a:buSzTx/>
              <a:buNone/>
            </a:pPr>
            <a:r>
              <a:rPr lang="en-US" sz="1800" dirty="0">
                <a:solidFill>
                  <a:prstClr val="black"/>
                </a:solidFill>
                <a:latin typeface="Calibri"/>
                <a:ea typeface="Calibri"/>
                <a:cs typeface="Times New Roman"/>
              </a:rPr>
              <a:t>CME Parcels shall be named as follows:</a:t>
            </a:r>
            <a:endParaRPr lang="en-US" sz="1600" dirty="0">
              <a:solidFill>
                <a:prstClr val="black"/>
              </a:solidFill>
              <a:latin typeface="Calibri"/>
              <a:ea typeface="Calibri"/>
              <a:cs typeface="Times New Roman"/>
            </a:endParaRPr>
          </a:p>
          <a:p>
            <a:pPr marL="0" lvl="0" indent="0" algn="just">
              <a:lnSpc>
                <a:spcPct val="115000"/>
              </a:lnSpc>
              <a:spcBef>
                <a:spcPts val="0"/>
              </a:spcBef>
              <a:spcAft>
                <a:spcPts val="1000"/>
              </a:spcAft>
              <a:buClrTx/>
              <a:buSzTx/>
              <a:buNone/>
            </a:pPr>
            <a:r>
              <a:rPr lang="en-US" sz="1800" b="1" u="sng" dirty="0">
                <a:solidFill>
                  <a:prstClr val="black"/>
                </a:solidFill>
                <a:latin typeface="Calibri"/>
                <a:ea typeface="Calibri"/>
                <a:cs typeface="Times New Roman"/>
              </a:rPr>
              <a:t>Temporary Construction Permits (TCPs) - </a:t>
            </a:r>
            <a:r>
              <a:rPr lang="en-US" sz="1800" dirty="0">
                <a:solidFill>
                  <a:prstClr val="black"/>
                </a:solidFill>
                <a:latin typeface="Calibri"/>
                <a:ea typeface="Calibri"/>
                <a:cs typeface="Times New Roman"/>
              </a:rPr>
              <a:t>to be used in cases where there is a benefit accrued to the NMDOT and there is a temporary need to enter and use a property for construction or maintenance purposes, but not an ongoing need for maintenance, i.e. detours, significant changes to driveway turnouts, etc.  The property owner receives compensation for its use. If a project requires no R/W other than TCPs, a R/W Map is not prepared and the TCPs are to be shown in the construction plans referenced to centerline of construction stationing, with offset distances.  If necessary, TCPs may be accompanied with an exhibit for detailing purposes.  Examples can be requested from Lands Engineering, Verifications Unit. TCPs are not to be used for Cut and Fill slopes.</a:t>
            </a:r>
            <a:endParaRPr lang="en-US" sz="1600" dirty="0">
              <a:solidFill>
                <a:prstClr val="black"/>
              </a:solidFill>
              <a:latin typeface="Calibri"/>
              <a:ea typeface="Calibri"/>
              <a:cs typeface="Times New Roman"/>
            </a:endParaRPr>
          </a:p>
          <a:p>
            <a:endParaRPr lang="en-US" dirty="0"/>
          </a:p>
        </p:txBody>
      </p:sp>
    </p:spTree>
    <p:extLst>
      <p:ext uri="{BB962C8B-B14F-4D97-AF65-F5344CB8AC3E}">
        <p14:creationId xmlns:p14="http://schemas.microsoft.com/office/powerpoint/2010/main" val="2543742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TextBox 1"/>
          <p:cNvSpPr txBox="1"/>
          <p:nvPr/>
        </p:nvSpPr>
        <p:spPr>
          <a:xfrm>
            <a:off x="457200" y="609600"/>
            <a:ext cx="8229600" cy="1371600"/>
          </a:xfrm>
          <a:prstGeom prst="rect">
            <a:avLst/>
          </a:prstGeom>
          <a:noFill/>
        </p:spPr>
        <p:txBody>
          <a:bodyPr wrap="square" rtlCol="0">
            <a:spAutoFit/>
          </a:bodyPr>
          <a:lstStyle/>
          <a:p>
            <a:endParaRPr lang="en-US" dirty="0"/>
          </a:p>
        </p:txBody>
      </p:sp>
      <p:sp>
        <p:nvSpPr>
          <p:cNvPr id="5" name="TextBox 4"/>
          <p:cNvSpPr txBox="1"/>
          <p:nvPr/>
        </p:nvSpPr>
        <p:spPr>
          <a:xfrm>
            <a:off x="457200" y="605758"/>
            <a:ext cx="8229600" cy="2308324"/>
          </a:xfrm>
          <a:prstGeom prst="rect">
            <a:avLst/>
          </a:prstGeom>
          <a:noFill/>
        </p:spPr>
        <p:txBody>
          <a:bodyPr wrap="square" rtlCol="0">
            <a:spAutoFit/>
          </a:bodyPr>
          <a:lstStyle/>
          <a:p>
            <a:pPr lvl="0" algn="just"/>
            <a:r>
              <a:rPr lang="en-US" dirty="0">
                <a:solidFill>
                  <a:prstClr val="black"/>
                </a:solidFill>
                <a:latin typeface="Calibri"/>
              </a:rPr>
              <a:t>The Lands Engineering Unit will transmit </a:t>
            </a:r>
            <a:r>
              <a:rPr lang="en-US" b="1" u="sng" dirty="0">
                <a:solidFill>
                  <a:prstClr val="black"/>
                </a:solidFill>
                <a:latin typeface="Calibri"/>
              </a:rPr>
              <a:t>R/W MAPS AND DOCUMENTS (PROPERTY LAND DESCRIPTIONS AND TITLE REPORTS)</a:t>
            </a:r>
            <a:r>
              <a:rPr lang="en-US" dirty="0">
                <a:solidFill>
                  <a:prstClr val="black"/>
                </a:solidFill>
                <a:latin typeface="Calibri"/>
              </a:rPr>
              <a:t> for acquisition to the Right of Way Bureau for the initiation of R/W activities (Appraisals, Review Appraisals, Title Review, Acquisition, etc.).  Copies of the R/W maps for acquisition will be forwarded to the appropriate District Office, PDE, Right-of-Way &amp; </a:t>
            </a:r>
            <a:r>
              <a:rPr lang="en-US" dirty="0" err="1">
                <a:solidFill>
                  <a:prstClr val="black"/>
                </a:solidFill>
                <a:latin typeface="Calibri"/>
              </a:rPr>
              <a:t>Monumentation</a:t>
            </a:r>
            <a:r>
              <a:rPr lang="en-US" dirty="0">
                <a:solidFill>
                  <a:prstClr val="black"/>
                </a:solidFill>
                <a:latin typeface="Calibri"/>
              </a:rPr>
              <a:t> Unit, and the Environmental Division.  The Final Design Division's PDE and or Engineer and Designer shall assure that the R/W requirements shown on the R/W Maps for acquisition correspond to the requirements shown on the Construction Plans.</a:t>
            </a:r>
          </a:p>
        </p:txBody>
      </p:sp>
      <p:sp>
        <p:nvSpPr>
          <p:cNvPr id="6" name="Rectangle 5"/>
          <p:cNvSpPr/>
          <p:nvPr/>
        </p:nvSpPr>
        <p:spPr>
          <a:xfrm>
            <a:off x="425805" y="3048000"/>
            <a:ext cx="8292389" cy="1477328"/>
          </a:xfrm>
          <a:prstGeom prst="rect">
            <a:avLst/>
          </a:prstGeom>
          <a:solidFill>
            <a:srgbClr val="FFFF00"/>
          </a:solidFill>
        </p:spPr>
        <p:txBody>
          <a:bodyPr wrap="square">
            <a:spAutoFit/>
          </a:bodyPr>
          <a:lstStyle/>
          <a:p>
            <a:pPr algn="just"/>
            <a:r>
              <a:rPr lang="en-US" dirty="0"/>
              <a:t>It is the responsibility of the Design Consultant Engineer to carry out all CONTRACT delegated tasks (Location Survey, Design, Alternative Studies, R/W Surveying, Title Searches, R/W Mapping, Access Control Meetings, Property Owner Interviews, Coordination, Correspondence, Documentation, etc.) required to produce an acceptable set of Final R/W Maps and Documents. </a:t>
            </a:r>
          </a:p>
        </p:txBody>
      </p:sp>
      <p:sp>
        <p:nvSpPr>
          <p:cNvPr id="7" name="Rectangle 6"/>
          <p:cNvSpPr/>
          <p:nvPr/>
        </p:nvSpPr>
        <p:spPr>
          <a:xfrm>
            <a:off x="425805" y="4724400"/>
            <a:ext cx="8292389" cy="1754326"/>
          </a:xfrm>
          <a:prstGeom prst="rect">
            <a:avLst/>
          </a:prstGeom>
        </p:spPr>
        <p:txBody>
          <a:bodyPr wrap="square">
            <a:spAutoFit/>
          </a:bodyPr>
          <a:lstStyle/>
          <a:p>
            <a:r>
              <a:rPr lang="en-US" dirty="0">
                <a:solidFill>
                  <a:prstClr val="black"/>
                </a:solidFill>
                <a:latin typeface="Calibri"/>
              </a:rPr>
              <a:t>R/W Mapping prepared by Consultants are required to go through a Verifications process in-house. Projects will go through two formal map </a:t>
            </a:r>
            <a:r>
              <a:rPr lang="en-US" dirty="0" smtClean="0">
                <a:solidFill>
                  <a:prstClr val="black"/>
                </a:solidFill>
                <a:latin typeface="Calibri"/>
              </a:rPr>
              <a:t>reviews </a:t>
            </a:r>
            <a:r>
              <a:rPr lang="en-US" b="1" dirty="0" smtClean="0">
                <a:solidFill>
                  <a:prstClr val="black"/>
                </a:solidFill>
                <a:latin typeface="Calibri"/>
              </a:rPr>
              <a:t>(Initial and Final)</a:t>
            </a:r>
            <a:r>
              <a:rPr lang="en-US" dirty="0" smtClean="0">
                <a:solidFill>
                  <a:prstClr val="black"/>
                </a:solidFill>
                <a:latin typeface="Calibri"/>
              </a:rPr>
              <a:t> </a:t>
            </a:r>
            <a:r>
              <a:rPr lang="en-US" dirty="0">
                <a:solidFill>
                  <a:prstClr val="black"/>
                </a:solidFill>
                <a:latin typeface="Calibri"/>
              </a:rPr>
              <a:t>and if additional reviews are required, they are subject to being charged to the Consultant in the form of Liquidated Damages.  </a:t>
            </a:r>
            <a:r>
              <a:rPr lang="en-US" b="1" dirty="0">
                <a:solidFill>
                  <a:prstClr val="black"/>
                </a:solidFill>
                <a:latin typeface="Calibri"/>
              </a:rPr>
              <a:t>The Consultant Engineer/Surveyor responsible for the individual projects is responsible for the accuracy of the R/W Survey and Mapping.</a:t>
            </a:r>
            <a:endParaRPr lang="en-US" dirty="0">
              <a:solidFill>
                <a:prstClr val="black"/>
              </a:solidFill>
              <a:latin typeface="Calibri"/>
            </a:endParaRPr>
          </a:p>
        </p:txBody>
      </p:sp>
    </p:spTree>
    <p:extLst>
      <p:ext uri="{BB962C8B-B14F-4D97-AF65-F5344CB8AC3E}">
        <p14:creationId xmlns:p14="http://schemas.microsoft.com/office/powerpoint/2010/main" val="156336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libri" panose="020F0502020204030204" pitchFamily="34" charset="0"/>
              </a:rPr>
              <a:t>Executive Overview</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a:spcBef>
                <a:spcPts val="1800"/>
              </a:spcBef>
            </a:pPr>
            <a:r>
              <a:rPr lang="en-US" sz="3200" dirty="0" smtClean="0">
                <a:latin typeface="Calibri" panose="020F0502020204030204" pitchFamily="34" charset="0"/>
              </a:rPr>
              <a:t>Title (Qualified Title Co.)</a:t>
            </a:r>
            <a:endParaRPr lang="en-US" sz="3200" dirty="0">
              <a:latin typeface="Calibri" panose="020F0502020204030204" pitchFamily="34" charset="0"/>
            </a:endParaRPr>
          </a:p>
          <a:p>
            <a:pPr>
              <a:spcBef>
                <a:spcPts val="1800"/>
              </a:spcBef>
            </a:pPr>
            <a:r>
              <a:rPr lang="en-US" sz="3200" dirty="0">
                <a:latin typeface="Calibri" panose="020F0502020204030204" pitchFamily="34" charset="0"/>
              </a:rPr>
              <a:t>Mapping (Professional Engineer / Surveyor)</a:t>
            </a:r>
          </a:p>
          <a:p>
            <a:pPr>
              <a:spcBef>
                <a:spcPts val="1800"/>
              </a:spcBef>
            </a:pPr>
            <a:r>
              <a:rPr lang="en-US" sz="3200" dirty="0" smtClean="0">
                <a:latin typeface="Calibri" panose="020F0502020204030204" pitchFamily="34" charset="0"/>
              </a:rPr>
              <a:t>Valuation</a:t>
            </a:r>
            <a:r>
              <a:rPr lang="en-US" sz="3200" dirty="0" smtClean="0">
                <a:solidFill>
                  <a:prstClr val="black"/>
                </a:solidFill>
                <a:latin typeface="Calibri" panose="020F0502020204030204" pitchFamily="34" charset="0"/>
              </a:rPr>
              <a:t> (Appraisal &amp; </a:t>
            </a:r>
            <a:r>
              <a:rPr lang="en-US" sz="3200" dirty="0" smtClean="0">
                <a:latin typeface="Calibri" panose="020F0502020204030204" pitchFamily="34" charset="0"/>
              </a:rPr>
              <a:t>Appraisal Review (Certified </a:t>
            </a:r>
            <a:r>
              <a:rPr lang="en-US" sz="3200" dirty="0">
                <a:latin typeface="Calibri" panose="020F0502020204030204" pitchFamily="34" charset="0"/>
              </a:rPr>
              <a:t>Appraiser)</a:t>
            </a:r>
          </a:p>
          <a:p>
            <a:pPr>
              <a:spcBef>
                <a:spcPts val="1800"/>
              </a:spcBef>
            </a:pPr>
            <a:r>
              <a:rPr lang="en-US" sz="3200" dirty="0" smtClean="0">
                <a:latin typeface="Calibri" panose="020F0502020204030204" pitchFamily="34" charset="0"/>
              </a:rPr>
              <a:t>Acquisition &amp; </a:t>
            </a:r>
            <a:r>
              <a:rPr lang="en-US" sz="3200" dirty="0">
                <a:latin typeface="Calibri" panose="020F0502020204030204" pitchFamily="34" charset="0"/>
              </a:rPr>
              <a:t>Condemnation </a:t>
            </a:r>
            <a:r>
              <a:rPr lang="en-US" sz="3200" dirty="0" smtClean="0">
                <a:latin typeface="Calibri" panose="020F0502020204030204" pitchFamily="34" charset="0"/>
              </a:rPr>
              <a:t>(Qualified </a:t>
            </a:r>
            <a:r>
              <a:rPr lang="en-US" sz="3200" dirty="0">
                <a:latin typeface="Calibri" panose="020F0502020204030204" pitchFamily="34" charset="0"/>
              </a:rPr>
              <a:t>Staff)</a:t>
            </a:r>
          </a:p>
          <a:p>
            <a:pPr>
              <a:spcBef>
                <a:spcPts val="1800"/>
              </a:spcBef>
            </a:pPr>
            <a:r>
              <a:rPr lang="en-US" sz="3200" dirty="0">
                <a:latin typeface="Calibri" panose="020F0502020204030204" pitchFamily="34" charset="0"/>
              </a:rPr>
              <a:t>Project Certification &amp; Reimbursements</a:t>
            </a:r>
          </a:p>
          <a:p>
            <a:endParaRPr lang="en-US" dirty="0"/>
          </a:p>
        </p:txBody>
      </p:sp>
    </p:spTree>
    <p:extLst>
      <p:ext uri="{BB962C8B-B14F-4D97-AF65-F5344CB8AC3E}">
        <p14:creationId xmlns:p14="http://schemas.microsoft.com/office/powerpoint/2010/main" val="3498790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ctangle 4"/>
          <p:cNvSpPr/>
          <p:nvPr/>
        </p:nvSpPr>
        <p:spPr>
          <a:xfrm>
            <a:off x="152400" y="475432"/>
            <a:ext cx="8763000" cy="6341736"/>
          </a:xfrm>
          <a:prstGeom prst="rect">
            <a:avLst/>
          </a:prstGeom>
        </p:spPr>
        <p:txBody>
          <a:bodyPr wrap="square">
            <a:spAutoFit/>
          </a:bodyPr>
          <a:lstStyle/>
          <a:p>
            <a:pPr algn="ctr">
              <a:lnSpc>
                <a:spcPct val="115000"/>
              </a:lnSpc>
            </a:pPr>
            <a:r>
              <a:rPr lang="en-US" sz="1100" b="1" dirty="0">
                <a:solidFill>
                  <a:prstClr val="black"/>
                </a:solidFill>
                <a:latin typeface="Calibri"/>
                <a:ea typeface="Calibri"/>
                <a:cs typeface="Tahoma"/>
              </a:rPr>
              <a:t>NEW MEXICO DEPARTMENT OF TRANSPORTATION</a:t>
            </a:r>
            <a:endParaRPr lang="en-US" sz="1100" b="1" dirty="0">
              <a:solidFill>
                <a:prstClr val="black"/>
              </a:solidFill>
              <a:latin typeface="Calibri"/>
              <a:ea typeface="Calibri"/>
              <a:cs typeface="Times New Roman"/>
            </a:endParaRPr>
          </a:p>
          <a:p>
            <a:pPr algn="ctr">
              <a:lnSpc>
                <a:spcPct val="115000"/>
              </a:lnSpc>
            </a:pPr>
            <a:r>
              <a:rPr lang="en-US" sz="1100" b="1" dirty="0">
                <a:solidFill>
                  <a:prstClr val="black"/>
                </a:solidFill>
                <a:latin typeface="Calibri"/>
                <a:ea typeface="Calibri"/>
                <a:cs typeface="Tahoma"/>
              </a:rPr>
              <a:t>SURVEYING &amp; LANDS ENGINEERING DIVISION</a:t>
            </a:r>
            <a:endParaRPr lang="en-US" sz="1100" b="1" dirty="0">
              <a:solidFill>
                <a:prstClr val="black"/>
              </a:solidFill>
              <a:latin typeface="Calibri"/>
              <a:ea typeface="Calibri"/>
              <a:cs typeface="Times New Roman"/>
            </a:endParaRPr>
          </a:p>
          <a:p>
            <a:pPr algn="ctr">
              <a:lnSpc>
                <a:spcPct val="115000"/>
              </a:lnSpc>
            </a:pPr>
            <a:r>
              <a:rPr lang="en-US" sz="1100" b="1" dirty="0">
                <a:solidFill>
                  <a:prstClr val="black"/>
                </a:solidFill>
                <a:latin typeface="Calibri"/>
                <a:ea typeface="Calibri"/>
                <a:cs typeface="Tahoma"/>
              </a:rPr>
              <a:t>1120 CERRILLOS RD. - P.O. BOX 1149</a:t>
            </a:r>
            <a:endParaRPr lang="en-US" sz="1100" b="1" dirty="0">
              <a:solidFill>
                <a:prstClr val="black"/>
              </a:solidFill>
              <a:latin typeface="Calibri"/>
              <a:ea typeface="Calibri"/>
              <a:cs typeface="Times New Roman"/>
            </a:endParaRPr>
          </a:p>
          <a:p>
            <a:pPr algn="ctr">
              <a:lnSpc>
                <a:spcPct val="115000"/>
              </a:lnSpc>
            </a:pPr>
            <a:r>
              <a:rPr lang="en-US" sz="1100" b="1" dirty="0">
                <a:solidFill>
                  <a:prstClr val="black"/>
                </a:solidFill>
                <a:latin typeface="Calibri"/>
                <a:ea typeface="Calibri"/>
                <a:cs typeface="Tahoma"/>
              </a:rPr>
              <a:t>SANTA FE, NEW MEXICO 87504-1149</a:t>
            </a:r>
            <a:endParaRPr lang="en-US" sz="1100" b="1" dirty="0">
              <a:solidFill>
                <a:prstClr val="black"/>
              </a:solidFill>
              <a:latin typeface="Calibri"/>
              <a:ea typeface="Calibri"/>
              <a:cs typeface="Times New Roman"/>
            </a:endParaRPr>
          </a:p>
          <a:p>
            <a:pPr>
              <a:lnSpc>
                <a:spcPct val="115000"/>
              </a:lnSpc>
            </a:pPr>
            <a:r>
              <a:rPr lang="en-US" sz="1100" b="1" dirty="0">
                <a:solidFill>
                  <a:prstClr val="black"/>
                </a:solidFill>
                <a:latin typeface="Calibri"/>
                <a:ea typeface="Calibri"/>
                <a:cs typeface="Tahoma"/>
              </a:rPr>
              <a:t>GENERAL OFFICE ROOM B-31</a:t>
            </a:r>
            <a:endParaRPr lang="en-US" sz="1100" b="1" dirty="0">
              <a:solidFill>
                <a:prstClr val="black"/>
              </a:solidFill>
              <a:latin typeface="Calibri"/>
              <a:ea typeface="Calibri"/>
              <a:cs typeface="Times New Roman"/>
            </a:endParaRPr>
          </a:p>
          <a:p>
            <a:pPr>
              <a:lnSpc>
                <a:spcPct val="115000"/>
              </a:lnSpc>
              <a:tabLst>
                <a:tab pos="6400800" algn="r"/>
              </a:tabLst>
            </a:pPr>
            <a:r>
              <a:rPr lang="en-US" sz="1100" dirty="0">
                <a:solidFill>
                  <a:prstClr val="black"/>
                </a:solidFill>
                <a:latin typeface="Calibri"/>
                <a:ea typeface="Calibri"/>
                <a:cs typeface="Tahoma"/>
              </a:rPr>
              <a:t>PHONE (505)827-5570	</a:t>
            </a:r>
            <a:r>
              <a:rPr lang="en-US" sz="1100" b="1" dirty="0">
                <a:solidFill>
                  <a:prstClr val="black"/>
                </a:solidFill>
                <a:latin typeface="Calibri"/>
                <a:ea typeface="Calibri"/>
                <a:cs typeface="Tahoma"/>
              </a:rPr>
              <a:t>REVISED</a:t>
            </a:r>
            <a:r>
              <a:rPr lang="en-US" sz="1100" b="1" dirty="0">
                <a:solidFill>
                  <a:prstClr val="black"/>
                </a:solidFill>
                <a:latin typeface="Calibri"/>
                <a:ea typeface="Calibri"/>
                <a:cs typeface="Times New Roman"/>
              </a:rPr>
              <a:t> </a:t>
            </a:r>
            <a:r>
              <a:rPr lang="en-US" sz="1100" b="1" dirty="0">
                <a:solidFill>
                  <a:prstClr val="black"/>
                </a:solidFill>
                <a:latin typeface="Calibri"/>
                <a:ea typeface="Calibri"/>
                <a:cs typeface="Tahoma"/>
              </a:rPr>
              <a:t>: </a:t>
            </a:r>
            <a:r>
              <a:rPr lang="en-US" sz="1100" dirty="0" smtClean="0">
                <a:solidFill>
                  <a:prstClr val="black"/>
                </a:solidFill>
                <a:latin typeface="Calibri"/>
                <a:ea typeface="Calibri"/>
                <a:cs typeface="Tahoma"/>
              </a:rPr>
              <a:t>May 3, </a:t>
            </a:r>
            <a:r>
              <a:rPr lang="en-US" sz="1100" dirty="0">
                <a:solidFill>
                  <a:prstClr val="black"/>
                </a:solidFill>
                <a:latin typeface="Calibri"/>
                <a:ea typeface="Calibri"/>
                <a:cs typeface="Tahoma"/>
              </a:rPr>
              <a:t>2017</a:t>
            </a:r>
            <a:endParaRPr lang="en-US" sz="1100" dirty="0">
              <a:solidFill>
                <a:prstClr val="black"/>
              </a:solidFill>
              <a:latin typeface="Calibri"/>
              <a:ea typeface="Calibri"/>
              <a:cs typeface="Times New Roman"/>
            </a:endParaRPr>
          </a:p>
          <a:p>
            <a:pPr>
              <a:lnSpc>
                <a:spcPct val="115000"/>
              </a:lnSpc>
              <a:tabLst>
                <a:tab pos="460375" algn="l"/>
              </a:tabLst>
            </a:pPr>
            <a:r>
              <a:rPr lang="en-US" sz="1100" dirty="0" smtClean="0">
                <a:solidFill>
                  <a:prstClr val="black"/>
                </a:solidFill>
                <a:latin typeface="Calibri"/>
                <a:ea typeface="Calibri"/>
                <a:cs typeface="Tahoma"/>
              </a:rPr>
              <a:t>	 </a:t>
            </a:r>
            <a:r>
              <a:rPr lang="en-US" sz="1100" dirty="0">
                <a:solidFill>
                  <a:prstClr val="black"/>
                </a:solidFill>
                <a:latin typeface="Calibri"/>
                <a:ea typeface="Calibri"/>
                <a:cs typeface="Tahoma"/>
              </a:rPr>
              <a:t>(</a:t>
            </a:r>
            <a:r>
              <a:rPr lang="en-US" sz="1100" dirty="0" smtClean="0">
                <a:solidFill>
                  <a:prstClr val="black"/>
                </a:solidFill>
                <a:latin typeface="Calibri"/>
                <a:ea typeface="Calibri"/>
                <a:cs typeface="Tahoma"/>
              </a:rPr>
              <a:t>505)827-0659</a:t>
            </a:r>
          </a:p>
          <a:p>
            <a:pPr>
              <a:lnSpc>
                <a:spcPct val="115000"/>
              </a:lnSpc>
              <a:tabLst>
                <a:tab pos="460375" algn="l"/>
              </a:tabLst>
            </a:pPr>
            <a:r>
              <a:rPr lang="en-US" sz="1100" dirty="0">
                <a:solidFill>
                  <a:prstClr val="black"/>
                </a:solidFill>
                <a:latin typeface="Calibri"/>
                <a:ea typeface="Calibri"/>
                <a:cs typeface="Tahoma"/>
              </a:rPr>
              <a:t>	</a:t>
            </a:r>
            <a:r>
              <a:rPr lang="en-US" sz="1100" dirty="0" smtClean="0">
                <a:solidFill>
                  <a:prstClr val="black"/>
                </a:solidFill>
                <a:latin typeface="Calibri"/>
                <a:ea typeface="Calibri"/>
                <a:cs typeface="Tahoma"/>
              </a:rPr>
              <a:t> </a:t>
            </a:r>
            <a:r>
              <a:rPr lang="en-US" sz="1100" dirty="0">
                <a:solidFill>
                  <a:prstClr val="black"/>
                </a:solidFill>
                <a:latin typeface="Calibri"/>
                <a:ea typeface="Calibri"/>
                <a:cs typeface="Tahoma"/>
              </a:rPr>
              <a:t>(505)827-5676</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 </a:t>
            </a:r>
            <a:r>
              <a:rPr lang="en-US" sz="1100" dirty="0" smtClean="0">
                <a:solidFill>
                  <a:prstClr val="black"/>
                </a:solidFill>
                <a:latin typeface="Calibri"/>
                <a:ea typeface="Calibri"/>
                <a:cs typeface="Tahoma"/>
              </a:rPr>
              <a:t>The </a:t>
            </a:r>
            <a:r>
              <a:rPr lang="en-US" sz="1100" dirty="0">
                <a:solidFill>
                  <a:prstClr val="black"/>
                </a:solidFill>
                <a:latin typeface="Calibri"/>
                <a:ea typeface="Calibri"/>
                <a:cs typeface="Tahoma"/>
              </a:rPr>
              <a:t>consultant and or surveyor should contact the Lands Engineering Verification Unit Supervisor of the Surveying and Lands Engineering Division as to the appropriate scale, latest standards, policy and procedures etc. and obtain the latest example of R/W Maps, Land Descriptions and Government Plats before commencing preparation of mapping, documents, etc.</a:t>
            </a:r>
            <a:endParaRPr lang="en-US" sz="1100" dirty="0">
              <a:solidFill>
                <a:prstClr val="black"/>
              </a:solidFill>
              <a:latin typeface="Calibri"/>
              <a:ea typeface="Calibri"/>
              <a:cs typeface="Times New Roman"/>
            </a:endParaRPr>
          </a:p>
          <a:p>
            <a:pPr>
              <a:lnSpc>
                <a:spcPct val="115000"/>
              </a:lnSpc>
            </a:pPr>
            <a:r>
              <a:rPr lang="en-US" sz="800" dirty="0">
                <a:solidFill>
                  <a:prstClr val="black"/>
                </a:solidFill>
                <a:latin typeface="Calibri"/>
                <a:ea typeface="Calibri"/>
                <a:cs typeface="Tahoma"/>
              </a:rPr>
              <a:t> </a:t>
            </a:r>
            <a:endParaRPr lang="en-US" sz="800" dirty="0">
              <a:solidFill>
                <a:prstClr val="black"/>
              </a:solidFill>
              <a:latin typeface="Calibri"/>
              <a:ea typeface="Calibri"/>
              <a:cs typeface="Times New Roman"/>
            </a:endParaRPr>
          </a:p>
          <a:p>
            <a:pPr algn="ctr">
              <a:lnSpc>
                <a:spcPct val="115000"/>
              </a:lnSpc>
            </a:pPr>
            <a:r>
              <a:rPr lang="en-US" sz="1100" b="1" dirty="0">
                <a:solidFill>
                  <a:prstClr val="black"/>
                </a:solidFill>
                <a:latin typeface="Calibri"/>
                <a:ea typeface="Calibri"/>
                <a:cs typeface="Tahoma"/>
              </a:rPr>
              <a:t>CHECKLIST FOR FINAL R/W MAPPING PROJECTS</a:t>
            </a:r>
            <a:endParaRPr lang="en-US" sz="1100" dirty="0">
              <a:solidFill>
                <a:prstClr val="black"/>
              </a:solidFill>
              <a:latin typeface="Calibri"/>
              <a:ea typeface="Calibri"/>
              <a:cs typeface="Times New Roman"/>
            </a:endParaRPr>
          </a:p>
          <a:p>
            <a:pPr algn="ctr">
              <a:lnSpc>
                <a:spcPct val="115000"/>
              </a:lnSpc>
            </a:pPr>
            <a:r>
              <a:rPr lang="en-US" sz="800" b="1" dirty="0">
                <a:solidFill>
                  <a:prstClr val="black"/>
                </a:solidFill>
                <a:latin typeface="Calibri"/>
                <a:ea typeface="Calibri"/>
                <a:cs typeface="Tahoma"/>
              </a:rPr>
              <a:t> </a:t>
            </a:r>
            <a:endParaRPr lang="en-US" sz="800" dirty="0">
              <a:solidFill>
                <a:prstClr val="black"/>
              </a:solidFill>
              <a:latin typeface="Calibri"/>
              <a:ea typeface="Calibri"/>
              <a:cs typeface="Times New Roman"/>
            </a:endParaRPr>
          </a:p>
          <a:p>
            <a:pPr algn="ctr">
              <a:lnSpc>
                <a:spcPct val="115000"/>
              </a:lnSpc>
            </a:pPr>
            <a:r>
              <a:rPr lang="en-US" sz="1100" b="1" dirty="0">
                <a:solidFill>
                  <a:prstClr val="black"/>
                </a:solidFill>
                <a:latin typeface="Calibri"/>
                <a:ea typeface="Calibri"/>
                <a:cs typeface="Tahoma"/>
              </a:rPr>
              <a:t>(MAP REVIEW SUBMITTALS)</a:t>
            </a:r>
            <a:endParaRPr lang="en-US" sz="1100" dirty="0">
              <a:solidFill>
                <a:prstClr val="black"/>
              </a:solidFill>
              <a:latin typeface="Calibri"/>
              <a:ea typeface="Calibri"/>
              <a:cs typeface="Times New Roman"/>
            </a:endParaRPr>
          </a:p>
          <a:p>
            <a:pPr algn="ctr">
              <a:lnSpc>
                <a:spcPct val="115000"/>
              </a:lnSpc>
            </a:pPr>
            <a:r>
              <a:rPr lang="en-US" sz="800" dirty="0">
                <a:solidFill>
                  <a:prstClr val="black"/>
                </a:solidFill>
                <a:latin typeface="Calibri"/>
                <a:ea typeface="Calibri"/>
                <a:cs typeface="Tahoma"/>
              </a:rPr>
              <a:t> </a:t>
            </a:r>
            <a:endParaRPr lang="en-US" sz="800" dirty="0">
              <a:solidFill>
                <a:prstClr val="black"/>
              </a:solidFill>
              <a:latin typeface="Calibri"/>
              <a:ea typeface="Calibri"/>
              <a:cs typeface="Times New Roman"/>
            </a:endParaRPr>
          </a:p>
          <a:p>
            <a:pPr algn="just">
              <a:lnSpc>
                <a:spcPct val="115000"/>
              </a:lnSpc>
            </a:pPr>
            <a:r>
              <a:rPr lang="en-US" sz="1100" dirty="0">
                <a:solidFill>
                  <a:prstClr val="black"/>
                </a:solidFill>
                <a:latin typeface="Calibri"/>
                <a:ea typeface="Calibri"/>
                <a:cs typeface="Tahoma"/>
              </a:rPr>
              <a:t>An appropriate letter of transmittal containing </a:t>
            </a:r>
            <a:r>
              <a:rPr lang="en-US" sz="1100" b="1" dirty="0">
                <a:solidFill>
                  <a:prstClr val="black"/>
                </a:solidFill>
                <a:latin typeface="Calibri"/>
                <a:ea typeface="Calibri"/>
                <a:cs typeface="Tahoma"/>
              </a:rPr>
              <a:t>NMDOT New Mexico Project Number (N.M.P. No.)</a:t>
            </a:r>
            <a:r>
              <a:rPr lang="en-US" sz="1100" dirty="0">
                <a:solidFill>
                  <a:prstClr val="black"/>
                </a:solidFill>
                <a:latin typeface="Calibri"/>
                <a:ea typeface="Calibri"/>
                <a:cs typeface="Tahoma"/>
              </a:rPr>
              <a:t>, project control number (PCN), and a list of all items submitted, and what action is requested.</a:t>
            </a:r>
            <a:endParaRPr lang="en-US" sz="1100" dirty="0">
              <a:solidFill>
                <a:prstClr val="black"/>
              </a:solidFill>
              <a:latin typeface="Calibri"/>
              <a:ea typeface="Calibri"/>
              <a:cs typeface="Times New Roman"/>
            </a:endParaRPr>
          </a:p>
          <a:p>
            <a:pPr algn="just">
              <a:lnSpc>
                <a:spcPct val="115000"/>
              </a:lnSpc>
            </a:pPr>
            <a:r>
              <a:rPr lang="en-US" sz="1100" dirty="0">
                <a:solidFill>
                  <a:prstClr val="black"/>
                </a:solidFill>
                <a:latin typeface="Calibri"/>
                <a:ea typeface="Calibri"/>
                <a:cs typeface="Tahoma"/>
              </a:rPr>
              <a:t> </a:t>
            </a:r>
            <a:endParaRPr lang="en-US" sz="800" dirty="0">
              <a:solidFill>
                <a:prstClr val="black"/>
              </a:solidFill>
              <a:latin typeface="Calibri"/>
              <a:ea typeface="Calibri"/>
              <a:cs typeface="Times New Roman"/>
            </a:endParaRPr>
          </a:p>
          <a:p>
            <a:pPr algn="just">
              <a:lnSpc>
                <a:spcPct val="115000"/>
              </a:lnSpc>
            </a:pPr>
            <a:r>
              <a:rPr lang="en-US" sz="1100" dirty="0">
                <a:solidFill>
                  <a:prstClr val="black"/>
                </a:solidFill>
                <a:latin typeface="Calibri"/>
                <a:ea typeface="Calibri"/>
                <a:cs typeface="Tahoma"/>
              </a:rPr>
              <a:t>Submittal shall include two sets of R/W Maps for acquisition (100%complete); </a:t>
            </a:r>
            <a:r>
              <a:rPr lang="en-US" sz="1100" dirty="0">
                <a:solidFill>
                  <a:prstClr val="black"/>
                </a:solidFill>
                <a:latin typeface="Calibri"/>
                <a:ea typeface="Calibri"/>
                <a:cs typeface="Times New Roman"/>
              </a:rPr>
              <a:t>Preliminary Property Ownership Layout Maps</a:t>
            </a:r>
            <a:r>
              <a:rPr lang="en-US" sz="1100" dirty="0">
                <a:solidFill>
                  <a:prstClr val="black"/>
                </a:solidFill>
                <a:latin typeface="Calibri"/>
                <a:ea typeface="Calibri"/>
                <a:cs typeface="Tahoma"/>
              </a:rPr>
              <a:t>; a list or letter with total number of parcels, CME'S, TCP'S and title reports submitted; a R/W mapping checklist; property descriptions for affected parcels, TCP lists (Electronic Excel Spreadsheet is available if needed); one (1) set of latest construction design plans; an electronic or hard copy of the coordinate system listing for all points pertinent to the R/W Map with point number, descriptor, x, y, z, and station offset; an electronic or hard copy of closure report for each parcel (showing parcel number together with point numbers, distances, and bearings, and with area in acres and square feet); submit all approved to form certified title reports for each affected parcel; KMZ files submitted are to include existing R/W lines, property/boundary/easement lines, and all new parcel lines  </a:t>
            </a:r>
            <a:r>
              <a:rPr lang="en-US" sz="1100" b="1" dirty="0">
                <a:solidFill>
                  <a:prstClr val="black"/>
                </a:solidFill>
                <a:latin typeface="Calibri"/>
                <a:ea typeface="Calibri"/>
                <a:cs typeface="Tahoma"/>
              </a:rPr>
              <a:t>Incomplete submittals will be returned as “Unacceptable for Review”</a:t>
            </a:r>
            <a:r>
              <a:rPr lang="en-US" sz="1100" dirty="0">
                <a:solidFill>
                  <a:prstClr val="black"/>
                </a:solidFill>
                <a:latin typeface="Calibri"/>
                <a:ea typeface="Calibri"/>
                <a:cs typeface="Tahoma"/>
              </a:rPr>
              <a:t>.</a:t>
            </a:r>
            <a:endParaRPr lang="en-US" sz="1100" dirty="0">
              <a:solidFill>
                <a:prstClr val="black"/>
              </a:solidFill>
              <a:latin typeface="Calibri"/>
              <a:ea typeface="Calibri"/>
              <a:cs typeface="Times New Roman"/>
            </a:endParaRPr>
          </a:p>
          <a:p>
            <a:pPr algn="just">
              <a:lnSpc>
                <a:spcPct val="115000"/>
              </a:lnSpc>
            </a:pPr>
            <a:r>
              <a:rPr lang="en-US" sz="800" dirty="0">
                <a:solidFill>
                  <a:prstClr val="black"/>
                </a:solidFill>
                <a:latin typeface="Calibri"/>
                <a:ea typeface="Calibri"/>
                <a:cs typeface="Tahoma"/>
              </a:rPr>
              <a:t> </a:t>
            </a:r>
            <a:endParaRPr lang="en-US" sz="800" dirty="0">
              <a:solidFill>
                <a:prstClr val="black"/>
              </a:solidFill>
              <a:latin typeface="Calibri"/>
              <a:ea typeface="Calibri"/>
              <a:cs typeface="Times New Roman"/>
            </a:endParaRPr>
          </a:p>
          <a:p>
            <a:pPr algn="just">
              <a:lnSpc>
                <a:spcPct val="115000"/>
              </a:lnSpc>
            </a:pPr>
            <a:r>
              <a:rPr lang="en-US" sz="1100" dirty="0">
                <a:solidFill>
                  <a:prstClr val="black"/>
                </a:solidFill>
                <a:latin typeface="Calibri"/>
                <a:ea typeface="Calibri"/>
                <a:cs typeface="Tahoma"/>
              </a:rPr>
              <a:t>R/W mapping checklist boxes provided below following each numerical designation are to be checked off by the professional surveyor in responsible charge when the particular item has been completed.</a:t>
            </a:r>
            <a:endParaRPr lang="en-US" sz="1100" dirty="0">
              <a:solidFill>
                <a:prstClr val="black"/>
              </a:solidFill>
              <a:latin typeface="Calibri"/>
              <a:ea typeface="Calibri"/>
              <a:cs typeface="Times New Roman"/>
            </a:endParaRPr>
          </a:p>
          <a:p>
            <a:pPr algn="just">
              <a:lnSpc>
                <a:spcPct val="115000"/>
              </a:lnSpc>
            </a:pPr>
            <a:r>
              <a:rPr lang="en-US" sz="800" dirty="0">
                <a:solidFill>
                  <a:prstClr val="black"/>
                </a:solidFill>
                <a:latin typeface="Calibri"/>
                <a:ea typeface="Calibri"/>
                <a:cs typeface="Tahoma"/>
              </a:rPr>
              <a:t> </a:t>
            </a:r>
            <a:endParaRPr lang="en-US" sz="800" dirty="0">
              <a:solidFill>
                <a:prstClr val="black"/>
              </a:solidFill>
              <a:latin typeface="Calibri"/>
              <a:ea typeface="Calibri"/>
              <a:cs typeface="Times New Roman"/>
            </a:endParaRPr>
          </a:p>
          <a:p>
            <a:pPr algn="just">
              <a:lnSpc>
                <a:spcPct val="115000"/>
              </a:lnSpc>
            </a:pPr>
            <a:r>
              <a:rPr lang="en-US" sz="1100" dirty="0">
                <a:solidFill>
                  <a:prstClr val="black"/>
                </a:solidFill>
                <a:latin typeface="Calibri"/>
                <a:ea typeface="Calibri"/>
                <a:cs typeface="Tahoma"/>
              </a:rPr>
              <a:t>By signing off on the signature line following the checklist items, the Surveyor is agreeing that each item described in the checklist is complete.</a:t>
            </a:r>
            <a:endParaRPr lang="en-US" sz="1100" dirty="0">
              <a:solidFill>
                <a:prstClr val="black"/>
              </a:solidFill>
              <a:latin typeface="Calibri"/>
              <a:ea typeface="Calibri"/>
              <a:cs typeface="Times New Roman"/>
            </a:endParaRPr>
          </a:p>
          <a:p>
            <a:pPr algn="just">
              <a:lnSpc>
                <a:spcPct val="115000"/>
              </a:lnSpc>
            </a:pPr>
            <a:r>
              <a:rPr lang="en-US" sz="800" dirty="0">
                <a:solidFill>
                  <a:prstClr val="black"/>
                </a:solidFill>
                <a:latin typeface="Calibri"/>
                <a:ea typeface="Calibri"/>
                <a:cs typeface="Tahoma"/>
              </a:rPr>
              <a:t> </a:t>
            </a:r>
            <a:endParaRPr lang="en-US" sz="800" dirty="0">
              <a:solidFill>
                <a:prstClr val="black"/>
              </a:solidFill>
              <a:latin typeface="Calibri"/>
              <a:ea typeface="Calibri"/>
              <a:cs typeface="Times New Roman"/>
            </a:endParaRPr>
          </a:p>
          <a:p>
            <a:r>
              <a:rPr lang="en-US" sz="1100" dirty="0">
                <a:solidFill>
                  <a:prstClr val="black"/>
                </a:solidFill>
                <a:latin typeface="Calibri"/>
              </a:rPr>
              <a:t>If any portion of the alignment has changed or if substantial changes have occurred after first review, these changes, revisions, etc. should be brought to the attention of the PDE and or Consultant Engineer and Lands Engineering Manager</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924957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ctangle 4"/>
          <p:cNvSpPr/>
          <p:nvPr/>
        </p:nvSpPr>
        <p:spPr>
          <a:xfrm>
            <a:off x="228600" y="609600"/>
            <a:ext cx="8686800" cy="5793124"/>
          </a:xfrm>
          <a:prstGeom prst="rect">
            <a:avLst/>
          </a:prstGeom>
        </p:spPr>
        <p:txBody>
          <a:bodyPr wrap="square">
            <a:spAutoFit/>
          </a:bodyPr>
          <a:lstStyle/>
          <a:p>
            <a:pPr algn="ctr">
              <a:lnSpc>
                <a:spcPct val="115000"/>
              </a:lnSpc>
            </a:pPr>
            <a:r>
              <a:rPr lang="en-US" sz="1400" dirty="0">
                <a:solidFill>
                  <a:prstClr val="black"/>
                </a:solidFill>
                <a:latin typeface="Calibri"/>
                <a:ea typeface="Calibri"/>
                <a:cs typeface="Tahoma"/>
              </a:rPr>
              <a:t>(</a:t>
            </a:r>
            <a:r>
              <a:rPr lang="en-US" sz="1400" b="1" dirty="0">
                <a:solidFill>
                  <a:prstClr val="black"/>
                </a:solidFill>
                <a:latin typeface="Calibri"/>
                <a:ea typeface="Calibri"/>
                <a:cs typeface="Tahoma"/>
              </a:rPr>
              <a:t>“APPROVED FOR ACQUISITION” FINAL MAP SUBMITTAL)</a:t>
            </a:r>
            <a:endParaRPr lang="en-US" sz="1400" dirty="0">
              <a:solidFill>
                <a:prstClr val="black"/>
              </a:solidFill>
              <a:latin typeface="Calibri"/>
              <a:ea typeface="Calibri"/>
              <a:cs typeface="Times New Roman"/>
            </a:endParaRPr>
          </a:p>
          <a:p>
            <a:pPr>
              <a:lnSpc>
                <a:spcPct val="115000"/>
              </a:lnSpc>
            </a:pPr>
            <a:r>
              <a:rPr lang="en-US" sz="1400" dirty="0">
                <a:solidFill>
                  <a:prstClr val="black"/>
                </a:solidFill>
                <a:latin typeface="Calibri"/>
                <a:ea typeface="Calibri"/>
                <a:cs typeface="Tahoma"/>
              </a:rPr>
              <a:t> </a:t>
            </a:r>
            <a:endParaRPr lang="en-US" sz="8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 </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An appropriate letter of transmittal containing </a:t>
            </a:r>
            <a:r>
              <a:rPr lang="en-US" sz="1100" b="1" dirty="0">
                <a:solidFill>
                  <a:prstClr val="black"/>
                </a:solidFill>
                <a:latin typeface="Calibri"/>
                <a:ea typeface="Calibri"/>
                <a:cs typeface="Tahoma"/>
              </a:rPr>
              <a:t>NMDOT New Mexico Project Number (N.M.P. No.)</a:t>
            </a:r>
            <a:r>
              <a:rPr lang="en-US" sz="1100" dirty="0">
                <a:solidFill>
                  <a:prstClr val="black"/>
                </a:solidFill>
                <a:latin typeface="Calibri"/>
                <a:ea typeface="Calibri"/>
                <a:cs typeface="Tahoma"/>
              </a:rPr>
              <a:t>, project control number (PCN), and a list of all items submitted, and what action is requested.</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 </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Submittal shall include one paper set of signed and certified R/W Maps for acquisition (Complete); property descriptions for affected parcels and TCP lists along with electronic Microsoft files; submit all updated approved to form certified title reports for each affected parcel; an electronic CAD file with all associated reference files utilized to prepare and develop the final R/W mapping product. KMZ files submitted are to include existing R/W lines, property/boundary/easement lines, and all new parcel lines.</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 </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If necessary, a final checklist with all checklist item boxes provided below following each numerical designation are to be checked off by the professional surveyor in responsible charge when the particular item has been completed.</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 </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By signing off on the following signature line for all checklist items, the Surveyor is agreeing that each item described in the checklist is complete.</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 </a:t>
            </a:r>
            <a:endParaRPr lang="en-US" sz="1100" dirty="0">
              <a:solidFill>
                <a:prstClr val="black"/>
              </a:solidFill>
              <a:latin typeface="Calibri"/>
              <a:ea typeface="Calibri"/>
              <a:cs typeface="Times New Roman"/>
            </a:endParaRPr>
          </a:p>
          <a:p>
            <a:pPr>
              <a:lnSpc>
                <a:spcPct val="115000"/>
              </a:lnSpc>
            </a:pPr>
            <a:r>
              <a:rPr lang="en-US" sz="1100" u="sng" dirty="0">
                <a:solidFill>
                  <a:prstClr val="black"/>
                </a:solidFill>
                <a:latin typeface="Calibri"/>
                <a:ea typeface="Calibri"/>
                <a:cs typeface="Tahoma"/>
              </a:rPr>
              <a:t>_____________________________________________________________________________________</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XXX X. XXXXXXXX                                       N.M.P.S. NO. XXXXX              			     DATE</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 </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After final review comments are completed</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 </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 </a:t>
            </a:r>
            <a:endParaRPr lang="en-US" sz="1100" dirty="0">
              <a:solidFill>
                <a:prstClr val="black"/>
              </a:solidFill>
              <a:latin typeface="Calibri"/>
              <a:ea typeface="Calibri"/>
              <a:cs typeface="Times New Roman"/>
            </a:endParaRPr>
          </a:p>
          <a:p>
            <a:pPr algn="ctr">
              <a:lnSpc>
                <a:spcPct val="115000"/>
              </a:lnSpc>
            </a:pPr>
            <a:r>
              <a:rPr lang="en-US" sz="1100" b="1" dirty="0">
                <a:solidFill>
                  <a:prstClr val="black"/>
                </a:solidFill>
                <a:latin typeface="Calibri"/>
                <a:ea typeface="Calibri"/>
                <a:cs typeface="Tahoma"/>
              </a:rPr>
              <a:t>(FINAL MAP SUBMITTAL “MYLAR”)</a:t>
            </a:r>
            <a:endParaRPr lang="en-US" sz="1100" dirty="0">
              <a:solidFill>
                <a:prstClr val="black"/>
              </a:solidFill>
              <a:latin typeface="Calibri"/>
              <a:ea typeface="Calibri"/>
              <a:cs typeface="Times New Roman"/>
            </a:endParaRPr>
          </a:p>
          <a:p>
            <a:pPr>
              <a:lnSpc>
                <a:spcPct val="115000"/>
              </a:lnSpc>
            </a:pPr>
            <a:r>
              <a:rPr lang="en-US" sz="1100" b="1" dirty="0">
                <a:solidFill>
                  <a:prstClr val="black"/>
                </a:solidFill>
                <a:latin typeface="Calibri"/>
                <a:ea typeface="Calibri"/>
                <a:cs typeface="Tahoma"/>
              </a:rPr>
              <a:t> </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Once all R/W has been acquired and final right of way certification is provided, a final certified Mylar R/W map will be submitted (excluding TCPs) for NMDOT records.</a:t>
            </a:r>
            <a:endParaRPr lang="en-US" sz="1100" dirty="0">
              <a:solidFill>
                <a:prstClr val="black"/>
              </a:solidFill>
              <a:latin typeface="Calibri"/>
              <a:ea typeface="Calibri"/>
              <a:cs typeface="Times New Roman"/>
            </a:endParaRPr>
          </a:p>
          <a:p>
            <a:pPr>
              <a:lnSpc>
                <a:spcPct val="115000"/>
              </a:lnSpc>
            </a:pPr>
            <a:r>
              <a:rPr lang="en-US" sz="1100" dirty="0">
                <a:solidFill>
                  <a:prstClr val="black"/>
                </a:solidFill>
                <a:latin typeface="Calibri"/>
                <a:ea typeface="Calibri"/>
                <a:cs typeface="Tahoma"/>
              </a:rPr>
              <a:t> </a:t>
            </a:r>
            <a:endParaRPr lang="en-US" sz="1100" dirty="0">
              <a:solidFill>
                <a:prstClr val="black"/>
              </a:solidFill>
              <a:latin typeface="Calibri"/>
              <a:ea typeface="Calibri"/>
              <a:cs typeface="Times New Roman"/>
            </a:endParaRPr>
          </a:p>
          <a:p>
            <a:r>
              <a:rPr lang="en-US" sz="1100" dirty="0">
                <a:solidFill>
                  <a:prstClr val="black"/>
                </a:solidFill>
                <a:latin typeface="Calibri"/>
                <a:ea typeface="Calibri"/>
                <a:cs typeface="Tahoma"/>
              </a:rPr>
              <a:t>An appropriate letter of transmittal containing </a:t>
            </a:r>
            <a:r>
              <a:rPr lang="en-US" sz="1100" b="1" dirty="0">
                <a:solidFill>
                  <a:prstClr val="black"/>
                </a:solidFill>
                <a:latin typeface="Calibri"/>
                <a:ea typeface="Calibri"/>
                <a:cs typeface="Tahoma"/>
              </a:rPr>
              <a:t>NMDOT New Mexico Project Number (N.M.P. No.)</a:t>
            </a:r>
            <a:r>
              <a:rPr lang="en-US" sz="1100" dirty="0">
                <a:solidFill>
                  <a:prstClr val="black"/>
                </a:solidFill>
                <a:latin typeface="Calibri"/>
                <a:ea typeface="Calibri"/>
                <a:cs typeface="Tahoma"/>
              </a:rPr>
              <a:t>, project control number (PCN), and a list of all items submitted, and what action is requested.</a:t>
            </a:r>
            <a:endParaRPr lang="en-US" sz="1100" dirty="0">
              <a:solidFill>
                <a:prstClr val="black"/>
              </a:solidFill>
              <a:latin typeface="Calibri"/>
            </a:endParaRPr>
          </a:p>
        </p:txBody>
      </p:sp>
    </p:spTree>
    <p:extLst>
      <p:ext uri="{BB962C8B-B14F-4D97-AF65-F5344CB8AC3E}">
        <p14:creationId xmlns:p14="http://schemas.microsoft.com/office/powerpoint/2010/main" val="3550797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6235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940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1919"/>
            <a:ext cx="8963761" cy="590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124968449"/>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810" y="257175"/>
            <a:ext cx="5876925"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51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 y="533400"/>
            <a:ext cx="9006693" cy="593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232523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4976812" cy="682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284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855" y="261354"/>
            <a:ext cx="4957528" cy="659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638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399"/>
            <a:ext cx="4805612" cy="670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75" y="481919"/>
            <a:ext cx="6808626" cy="626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72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U. S. Constitutional Limitations on Power of Eminent Domain</a:t>
            </a:r>
          </a:p>
        </p:txBody>
      </p:sp>
      <p:sp>
        <p:nvSpPr>
          <p:cNvPr id="3" name="Content Placeholder 2"/>
          <p:cNvSpPr>
            <a:spLocks noGrp="1"/>
          </p:cNvSpPr>
          <p:nvPr>
            <p:ph idx="1"/>
          </p:nvPr>
        </p:nvSpPr>
        <p:spPr/>
        <p:txBody>
          <a:bodyPr/>
          <a:lstStyle/>
          <a:p>
            <a:pPr algn="ctr">
              <a:lnSpc>
                <a:spcPct val="90000"/>
              </a:lnSpc>
              <a:buNone/>
            </a:pPr>
            <a:endParaRPr lang="en-US" b="1" dirty="0" smtClean="0"/>
          </a:p>
          <a:p>
            <a:pPr algn="ctr">
              <a:lnSpc>
                <a:spcPct val="90000"/>
              </a:lnSpc>
              <a:buNone/>
            </a:pPr>
            <a:r>
              <a:rPr lang="en-US" sz="3200" b="1" dirty="0" smtClean="0"/>
              <a:t>5th </a:t>
            </a:r>
            <a:r>
              <a:rPr lang="en-US" sz="3200" b="1" dirty="0"/>
              <a:t>Amendment</a:t>
            </a:r>
          </a:p>
          <a:p>
            <a:pPr algn="ctr">
              <a:lnSpc>
                <a:spcPct val="90000"/>
              </a:lnSpc>
              <a:buNone/>
            </a:pPr>
            <a:r>
              <a:rPr lang="en-US" sz="3200" dirty="0"/>
              <a:t>  </a:t>
            </a:r>
            <a:r>
              <a:rPr lang="en-US" sz="3200" i="1" dirty="0"/>
              <a:t>“…nor shall private property be taken for public use without just compensation.”</a:t>
            </a:r>
          </a:p>
          <a:p>
            <a:pPr algn="ctr">
              <a:lnSpc>
                <a:spcPct val="90000"/>
              </a:lnSpc>
              <a:buNone/>
            </a:pPr>
            <a:endParaRPr lang="en-US" sz="3200" i="1" dirty="0"/>
          </a:p>
          <a:p>
            <a:pPr algn="ctr">
              <a:lnSpc>
                <a:spcPct val="90000"/>
              </a:lnSpc>
              <a:buNone/>
            </a:pPr>
            <a:r>
              <a:rPr lang="en-US" sz="3200" b="1" dirty="0"/>
              <a:t>14th Amendment</a:t>
            </a:r>
          </a:p>
          <a:p>
            <a:pPr algn="ctr">
              <a:lnSpc>
                <a:spcPct val="90000"/>
              </a:lnSpc>
              <a:buNone/>
            </a:pPr>
            <a:r>
              <a:rPr lang="en-US" sz="3200" dirty="0"/>
              <a:t>  </a:t>
            </a:r>
            <a:r>
              <a:rPr lang="en-US" sz="3200" i="1" dirty="0"/>
              <a:t>“…nor shall any State deprive any person of life, liberty, or property, without due process of law…” </a:t>
            </a:r>
          </a:p>
          <a:p>
            <a:endParaRPr lang="en-US" dirty="0"/>
          </a:p>
        </p:txBody>
      </p:sp>
    </p:spTree>
    <p:extLst>
      <p:ext uri="{BB962C8B-B14F-4D97-AF65-F5344CB8AC3E}">
        <p14:creationId xmlns:p14="http://schemas.microsoft.com/office/powerpoint/2010/main" val="1863354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2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10889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ctangle 4"/>
          <p:cNvSpPr/>
          <p:nvPr/>
        </p:nvSpPr>
        <p:spPr>
          <a:xfrm>
            <a:off x="463603" y="685800"/>
            <a:ext cx="8229600" cy="5233080"/>
          </a:xfrm>
          <a:prstGeom prst="rect">
            <a:avLst/>
          </a:prstGeom>
        </p:spPr>
        <p:txBody>
          <a:bodyPr wrap="square">
            <a:spAutoFit/>
          </a:bodyPr>
          <a:lstStyle/>
          <a:p>
            <a:pPr algn="ctr"/>
            <a:r>
              <a:rPr lang="en-US" b="1" dirty="0">
                <a:solidFill>
                  <a:prstClr val="black"/>
                </a:solidFill>
                <a:latin typeface="Calibri"/>
              </a:rPr>
              <a:t>DESCRIPTIONS</a:t>
            </a:r>
            <a:endParaRPr lang="en-US" dirty="0">
              <a:solidFill>
                <a:prstClr val="black"/>
              </a:solidFill>
              <a:latin typeface="Calibri"/>
            </a:endParaRPr>
          </a:p>
          <a:p>
            <a:r>
              <a:rPr lang="en-US" dirty="0">
                <a:solidFill>
                  <a:prstClr val="black"/>
                </a:solidFill>
                <a:latin typeface="Calibri"/>
              </a:rPr>
              <a:t> </a:t>
            </a:r>
            <a:endParaRPr lang="en-US" sz="1200" dirty="0">
              <a:solidFill>
                <a:prstClr val="black"/>
              </a:solidFill>
              <a:latin typeface="Calibri"/>
            </a:endParaRPr>
          </a:p>
          <a:p>
            <a:r>
              <a:rPr lang="en-US" sz="1200" dirty="0">
                <a:solidFill>
                  <a:prstClr val="black"/>
                </a:solidFill>
                <a:latin typeface="Calibri"/>
              </a:rPr>
              <a:t>☐ All calls when referred to in the description shall be shown on map.</a:t>
            </a:r>
          </a:p>
          <a:p>
            <a:r>
              <a:rPr lang="en-US" sz="1200" dirty="0">
                <a:solidFill>
                  <a:prstClr val="black"/>
                </a:solidFill>
                <a:latin typeface="Calibri"/>
              </a:rPr>
              <a:t> </a:t>
            </a:r>
          </a:p>
          <a:p>
            <a:r>
              <a:rPr lang="en-US" sz="1200" dirty="0">
                <a:solidFill>
                  <a:prstClr val="black"/>
                </a:solidFill>
                <a:latin typeface="Calibri"/>
              </a:rPr>
              <a:t>☐ Check property description thoroughly.</a:t>
            </a:r>
          </a:p>
          <a:p>
            <a:r>
              <a:rPr lang="en-US" sz="1200" dirty="0">
                <a:solidFill>
                  <a:prstClr val="black"/>
                </a:solidFill>
                <a:latin typeface="Calibri"/>
              </a:rPr>
              <a:t> </a:t>
            </a:r>
          </a:p>
          <a:p>
            <a:r>
              <a:rPr lang="en-US" sz="1200" dirty="0">
                <a:solidFill>
                  <a:prstClr val="black"/>
                </a:solidFill>
                <a:latin typeface="Calibri"/>
              </a:rPr>
              <a:t>☐ Each description shall have the project number, parcel number, and if CME, its intended purpose (feature)., the name of the property owner exactly as shown on title report, along with seal and certification. (see example)</a:t>
            </a:r>
          </a:p>
          <a:p>
            <a:r>
              <a:rPr lang="en-US" sz="1200" dirty="0">
                <a:solidFill>
                  <a:prstClr val="black"/>
                </a:solidFill>
                <a:latin typeface="Calibri"/>
              </a:rPr>
              <a:t> </a:t>
            </a:r>
          </a:p>
          <a:p>
            <a:r>
              <a:rPr lang="en-US" sz="1200" dirty="0">
                <a:solidFill>
                  <a:prstClr val="black"/>
                </a:solidFill>
                <a:latin typeface="Calibri"/>
              </a:rPr>
              <a:t>☐ Use complete curve data as on maps, including chord bearing and distance.  Follow samples available from Lands Engineering Section.</a:t>
            </a:r>
          </a:p>
          <a:p>
            <a:r>
              <a:rPr lang="en-US" sz="1200" dirty="0">
                <a:solidFill>
                  <a:prstClr val="black"/>
                </a:solidFill>
                <a:latin typeface="Calibri"/>
              </a:rPr>
              <a:t> </a:t>
            </a:r>
          </a:p>
          <a:p>
            <a:r>
              <a:rPr lang="en-US" sz="1200" dirty="0">
                <a:solidFill>
                  <a:prstClr val="black"/>
                </a:solidFill>
                <a:latin typeface="Calibri"/>
              </a:rPr>
              <a:t>☐ In preamble, include quarter, section, township, range, land grant, tribal land, county, and/or other information (e.g. subdivision information)along with recording (deed/plat) information referenced.</a:t>
            </a:r>
          </a:p>
          <a:p>
            <a:r>
              <a:rPr lang="en-US" sz="1200" dirty="0">
                <a:solidFill>
                  <a:prstClr val="black"/>
                </a:solidFill>
                <a:latin typeface="Calibri"/>
              </a:rPr>
              <a:t> </a:t>
            </a:r>
          </a:p>
          <a:p>
            <a:r>
              <a:rPr lang="en-US" sz="1200" dirty="0">
                <a:solidFill>
                  <a:prstClr val="black"/>
                </a:solidFill>
                <a:latin typeface="Calibri"/>
              </a:rPr>
              <a:t>☐ In preamble, break down the location of a parcel as far as a quarter of a quarter section (where applicable).  No further division is necessary.  Do not include exceptions.</a:t>
            </a:r>
          </a:p>
          <a:p>
            <a:r>
              <a:rPr lang="en-US" sz="1200" dirty="0">
                <a:solidFill>
                  <a:prstClr val="black"/>
                </a:solidFill>
                <a:latin typeface="Calibri"/>
              </a:rPr>
              <a:t> </a:t>
            </a:r>
          </a:p>
          <a:p>
            <a:r>
              <a:rPr lang="en-US" sz="1200" dirty="0">
                <a:solidFill>
                  <a:prstClr val="black"/>
                </a:solidFill>
                <a:latin typeface="Calibri"/>
              </a:rPr>
              <a:t>☐ Ties to control monuments should be shown on map.  Use ties to existing (found or set) monuments only.</a:t>
            </a:r>
          </a:p>
          <a:p>
            <a:r>
              <a:rPr lang="en-US" sz="1200" dirty="0">
                <a:solidFill>
                  <a:prstClr val="black"/>
                </a:solidFill>
                <a:latin typeface="Calibri"/>
              </a:rPr>
              <a:t> </a:t>
            </a:r>
          </a:p>
          <a:p>
            <a:r>
              <a:rPr lang="en-US" sz="1200" dirty="0">
                <a:solidFill>
                  <a:prstClr val="black"/>
                </a:solidFill>
                <a:latin typeface="Calibri"/>
              </a:rPr>
              <a:t>☐ The point of beginning  of all parcels shall be dual stationed  to the survey and construction centerline and tied to a section corner, 1/4 corner or other acceptable control monument.</a:t>
            </a:r>
          </a:p>
          <a:p>
            <a:r>
              <a:rPr lang="en-US" sz="1200" dirty="0">
                <a:solidFill>
                  <a:prstClr val="black"/>
                </a:solidFill>
                <a:latin typeface="Calibri"/>
              </a:rPr>
              <a:t> </a:t>
            </a:r>
          </a:p>
          <a:p>
            <a:r>
              <a:rPr lang="en-US" sz="1200" dirty="0">
                <a:solidFill>
                  <a:prstClr val="black"/>
                </a:solidFill>
                <a:latin typeface="Calibri"/>
              </a:rPr>
              <a:t>☐ TCP's are to be described on a standard form called out as construction centerline station to station and distance away from R/W.  Forms are available from the Lands Engineering Section.  When TCP's are located within areas being mapped, the TCP's shall be shown on the maps and on the parcel block sheet</a:t>
            </a:r>
            <a:r>
              <a:rPr lang="en-US" sz="1200" dirty="0" smtClean="0">
                <a:solidFill>
                  <a:prstClr val="black"/>
                </a:solidFill>
                <a:latin typeface="Calibri"/>
              </a:rPr>
              <a:t>.</a:t>
            </a:r>
            <a:endParaRPr lang="en-US" sz="1200" dirty="0">
              <a:solidFill>
                <a:prstClr val="black"/>
              </a:solidFill>
              <a:latin typeface="Calibri"/>
            </a:endParaRPr>
          </a:p>
        </p:txBody>
      </p:sp>
    </p:spTree>
    <p:extLst>
      <p:ext uri="{BB962C8B-B14F-4D97-AF65-F5344CB8AC3E}">
        <p14:creationId xmlns:p14="http://schemas.microsoft.com/office/powerpoint/2010/main" val="2944004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2952"/>
            <a:ext cx="4786312" cy="681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855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ctangle 4"/>
          <p:cNvSpPr/>
          <p:nvPr/>
        </p:nvSpPr>
        <p:spPr>
          <a:xfrm>
            <a:off x="354759" y="533400"/>
            <a:ext cx="8408241" cy="5601533"/>
          </a:xfrm>
          <a:prstGeom prst="rect">
            <a:avLst/>
          </a:prstGeom>
        </p:spPr>
        <p:txBody>
          <a:bodyPr wrap="square">
            <a:spAutoFit/>
          </a:bodyPr>
          <a:lstStyle/>
          <a:p>
            <a:pPr algn="ctr"/>
            <a:r>
              <a:rPr lang="en-US" b="1" dirty="0">
                <a:solidFill>
                  <a:prstClr val="black"/>
                </a:solidFill>
                <a:latin typeface="Calibri"/>
              </a:rPr>
              <a:t>GOVERNMENT PLATS</a:t>
            </a:r>
            <a:endParaRPr lang="en-US" dirty="0">
              <a:solidFill>
                <a:prstClr val="black"/>
              </a:solidFill>
              <a:latin typeface="Calibri"/>
            </a:endParaRPr>
          </a:p>
          <a:p>
            <a:pPr algn="ctr"/>
            <a:r>
              <a:rPr lang="en-US" b="1" dirty="0">
                <a:solidFill>
                  <a:prstClr val="black"/>
                </a:solidFill>
                <a:latin typeface="Calibri"/>
              </a:rPr>
              <a:t> </a:t>
            </a:r>
            <a:endParaRPr lang="en-US" dirty="0">
              <a:solidFill>
                <a:prstClr val="black"/>
              </a:solidFill>
              <a:latin typeface="Calibri"/>
            </a:endParaRPr>
          </a:p>
          <a:p>
            <a:r>
              <a:rPr lang="en-US" sz="1200" dirty="0">
                <a:solidFill>
                  <a:prstClr val="black"/>
                </a:solidFill>
                <a:latin typeface="Calibri"/>
              </a:rPr>
              <a:t>Government plats are used in conjunction with legal documents to make application for the acquisition of Highway Right of Way involving Bureau of Land Management Properties and properties under the jurisdiction of the State Land Office.  Samples of both the plat and property descriptions are available through the Lands Engineering Section Manager.</a:t>
            </a:r>
          </a:p>
          <a:p>
            <a:r>
              <a:rPr lang="en-US" sz="1200" dirty="0">
                <a:solidFill>
                  <a:prstClr val="black"/>
                </a:solidFill>
                <a:latin typeface="Calibri"/>
              </a:rPr>
              <a:t> </a:t>
            </a:r>
          </a:p>
          <a:p>
            <a:r>
              <a:rPr lang="en-US" sz="1200" dirty="0">
                <a:solidFill>
                  <a:prstClr val="black"/>
                </a:solidFill>
                <a:latin typeface="Calibri"/>
              </a:rPr>
              <a:t>☐ Government application plats (8 ½” x 11”) on a scale of 1”=1000’ are required when taking R/W through Bureau of Land Management Lands and state land under the jurisdiction of the State Land Office.</a:t>
            </a:r>
          </a:p>
          <a:p>
            <a:r>
              <a:rPr lang="en-US" sz="1200" dirty="0">
                <a:solidFill>
                  <a:prstClr val="black"/>
                </a:solidFill>
                <a:latin typeface="Calibri"/>
              </a:rPr>
              <a:t> </a:t>
            </a:r>
          </a:p>
          <a:p>
            <a:r>
              <a:rPr lang="en-US" sz="1200" dirty="0">
                <a:solidFill>
                  <a:prstClr val="black"/>
                </a:solidFill>
                <a:latin typeface="Calibri"/>
              </a:rPr>
              <a:t>☐ The Lands Engineering Section of NMDOT will provide the forms and plat format for drafting the government plats.</a:t>
            </a:r>
          </a:p>
          <a:p>
            <a:r>
              <a:rPr lang="en-US" sz="1200" dirty="0">
                <a:solidFill>
                  <a:prstClr val="black"/>
                </a:solidFill>
                <a:latin typeface="Calibri"/>
              </a:rPr>
              <a:t> </a:t>
            </a:r>
          </a:p>
          <a:p>
            <a:r>
              <a:rPr lang="en-US" sz="1200" dirty="0">
                <a:solidFill>
                  <a:prstClr val="black"/>
                </a:solidFill>
                <a:latin typeface="Calibri"/>
              </a:rPr>
              <a:t>☐ On State Land Office Application Plats (8 ½” x 11"), area of take of every 1/16 section shall be shown on plat (see sample).</a:t>
            </a:r>
          </a:p>
          <a:p>
            <a:r>
              <a:rPr lang="en-US" sz="1200" dirty="0">
                <a:solidFill>
                  <a:prstClr val="black"/>
                </a:solidFill>
                <a:latin typeface="Calibri"/>
              </a:rPr>
              <a:t> </a:t>
            </a:r>
          </a:p>
          <a:p>
            <a:r>
              <a:rPr lang="en-US" sz="1200" dirty="0">
                <a:solidFill>
                  <a:prstClr val="black"/>
                </a:solidFill>
                <a:latin typeface="Calibri"/>
              </a:rPr>
              <a:t>☐ On State Land Office Application Plats, the length of Right of Way is required in </a:t>
            </a:r>
            <a:r>
              <a:rPr lang="en-US" sz="1200" b="1" dirty="0">
                <a:solidFill>
                  <a:prstClr val="black"/>
                </a:solidFill>
                <a:latin typeface="Calibri"/>
              </a:rPr>
              <a:t>“rods.”</a:t>
            </a:r>
            <a:r>
              <a:rPr lang="en-US" sz="1200" dirty="0">
                <a:solidFill>
                  <a:prstClr val="black"/>
                </a:solidFill>
                <a:latin typeface="Calibri"/>
              </a:rPr>
              <a:t>  The Lands Engineering Section Manager shall clarify this information required in order to make appropriate application to the State Land Office.</a:t>
            </a:r>
          </a:p>
          <a:p>
            <a:r>
              <a:rPr lang="en-US" sz="1200" b="1" dirty="0">
                <a:solidFill>
                  <a:prstClr val="black"/>
                </a:solidFill>
                <a:latin typeface="Calibri"/>
              </a:rPr>
              <a:t> </a:t>
            </a:r>
            <a:endParaRPr lang="en-US" sz="1200" dirty="0">
              <a:solidFill>
                <a:prstClr val="black"/>
              </a:solidFill>
              <a:latin typeface="Calibri"/>
            </a:endParaRPr>
          </a:p>
          <a:p>
            <a:r>
              <a:rPr lang="en-US" sz="1200" b="1" dirty="0">
                <a:solidFill>
                  <a:prstClr val="black"/>
                </a:solidFill>
                <a:latin typeface="Calibri"/>
              </a:rPr>
              <a:t>NOTE:</a:t>
            </a:r>
            <a:endParaRPr lang="en-US" sz="1200" dirty="0">
              <a:solidFill>
                <a:prstClr val="black"/>
              </a:solidFill>
              <a:latin typeface="Calibri"/>
            </a:endParaRPr>
          </a:p>
          <a:p>
            <a:r>
              <a:rPr lang="en-US" sz="1200" dirty="0">
                <a:solidFill>
                  <a:prstClr val="black"/>
                </a:solidFill>
                <a:latin typeface="Calibri"/>
              </a:rPr>
              <a:t> </a:t>
            </a:r>
          </a:p>
          <a:p>
            <a:pPr marL="228600" indent="-228600">
              <a:spcAft>
                <a:spcPts val="1200"/>
              </a:spcAft>
              <a:buFont typeface="+mj-lt"/>
              <a:buAutoNum type="arabicPeriod"/>
            </a:pPr>
            <a:r>
              <a:rPr lang="en-US" sz="1200" dirty="0">
                <a:solidFill>
                  <a:prstClr val="black"/>
                </a:solidFill>
                <a:latin typeface="Calibri"/>
              </a:rPr>
              <a:t>On projects thorough National Forests, new Right of Way Easement Description Applications will be required as per memorandum of understanding dated 9-18-96.  Early attention should be given to determining if Forest Lands are involved within the Project Limits and if so, brought to the attention of the Lands Engineering Section </a:t>
            </a:r>
            <a:r>
              <a:rPr lang="en-US" sz="1200" dirty="0" smtClean="0">
                <a:solidFill>
                  <a:prstClr val="black"/>
                </a:solidFill>
                <a:latin typeface="Calibri"/>
              </a:rPr>
              <a:t>Manager.</a:t>
            </a:r>
          </a:p>
          <a:p>
            <a:pPr marL="228600" indent="-228600">
              <a:spcAft>
                <a:spcPts val="1200"/>
              </a:spcAft>
              <a:buFont typeface="+mj-lt"/>
              <a:buAutoNum type="arabicPeriod"/>
            </a:pPr>
            <a:r>
              <a:rPr lang="en-US" sz="1200" dirty="0" smtClean="0">
                <a:solidFill>
                  <a:prstClr val="black"/>
                </a:solidFill>
                <a:latin typeface="Calibri"/>
              </a:rPr>
              <a:t>This </a:t>
            </a:r>
            <a:r>
              <a:rPr lang="en-US" sz="1200" dirty="0">
                <a:solidFill>
                  <a:prstClr val="black"/>
                </a:solidFill>
                <a:latin typeface="Calibri"/>
              </a:rPr>
              <a:t>checklist and related sample documents furnished by the Lands Engineering Section of the Surveying and Lands Engineering Division are provided as instruments of assistance to the consultant and are not intended to be an exhaustive or limiting treatise on Right Of Way mapping requirements and serves only as an aid for the user.  The consultant remains responsible for the efficient and timely development and completion of the Project Work in accordance with the Contract provisions, applicable professional engineering/surveying principles and practices, regulations, minimum standards for Surveying in New Mexico, manuals, and laws and standards.  The user should contact the Research &amp; Verifications Unit Supervisor of he  Lands Engineering Section with any questions on Right Of Way mapping component of each Project.</a:t>
            </a:r>
          </a:p>
        </p:txBody>
      </p:sp>
    </p:spTree>
    <p:extLst>
      <p:ext uri="{BB962C8B-B14F-4D97-AF65-F5344CB8AC3E}">
        <p14:creationId xmlns:p14="http://schemas.microsoft.com/office/powerpoint/2010/main" val="4225419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33116"/>
            <a:ext cx="5143500" cy="684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8909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Title 1"/>
          <p:cNvSpPr>
            <a:spLocks noGrp="1"/>
          </p:cNvSpPr>
          <p:nvPr>
            <p:ph type="title"/>
          </p:nvPr>
        </p:nvSpPr>
        <p:spPr/>
        <p:txBody>
          <a:bodyPr>
            <a:noAutofit/>
          </a:bodyPr>
          <a:lstStyle/>
          <a:p>
            <a:pPr algn="ctr"/>
            <a:r>
              <a:rPr lang="en-US" spc="0" dirty="0">
                <a:solidFill>
                  <a:prstClr val="black"/>
                </a:solidFill>
                <a:latin typeface="Calibri"/>
              </a:rPr>
              <a:t>Temporary Construction Permit</a:t>
            </a:r>
            <a:br>
              <a:rPr lang="en-US" spc="0" dirty="0">
                <a:solidFill>
                  <a:prstClr val="black"/>
                </a:solidFill>
                <a:latin typeface="Calibri"/>
              </a:rPr>
            </a:br>
            <a:r>
              <a:rPr lang="en-US" spc="0" dirty="0">
                <a:solidFill>
                  <a:prstClr val="black"/>
                </a:solidFill>
                <a:latin typeface="Calibri"/>
              </a:rPr>
              <a:t>(TCP)</a:t>
            </a: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58" y="2057400"/>
            <a:ext cx="8739508" cy="231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483554" y="48006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latin typeface="Calibri"/>
              </a:rPr>
              <a:t>TCP (MAPS &amp; LISTINGS)</a:t>
            </a:r>
            <a:endParaRPr lang="en-US" dirty="0">
              <a:solidFill>
                <a:prstClr val="black"/>
              </a:solidFill>
              <a:latin typeface="Calibri"/>
            </a:endParaRPr>
          </a:p>
        </p:txBody>
      </p:sp>
    </p:spTree>
    <p:extLst>
      <p:ext uri="{BB962C8B-B14F-4D97-AF65-F5344CB8AC3E}">
        <p14:creationId xmlns:p14="http://schemas.microsoft.com/office/powerpoint/2010/main" val="4126323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600200"/>
            <a:ext cx="8229600" cy="4525963"/>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60" y="381000"/>
            <a:ext cx="8982075"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173159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Autofit/>
          </a:bodyPr>
          <a:lstStyle/>
          <a:p>
            <a:pPr algn="ctr"/>
            <a:r>
              <a:rPr lang="en-US" dirty="0" smtClean="0">
                <a:latin typeface="Calibri" panose="020F0502020204030204" pitchFamily="34" charset="0"/>
              </a:rPr>
              <a:t>Temporary Construction Permit</a:t>
            </a:r>
            <a:br>
              <a:rPr lang="en-US" dirty="0" smtClean="0">
                <a:latin typeface="Calibri" panose="020F0502020204030204" pitchFamily="34" charset="0"/>
              </a:rPr>
            </a:br>
            <a:r>
              <a:rPr lang="en-US" dirty="0" smtClean="0">
                <a:latin typeface="Calibri" panose="020F0502020204030204" pitchFamily="34" charset="0"/>
              </a:rPr>
              <a:t>Listing</a:t>
            </a:r>
            <a:endParaRPr lang="en-US" dirty="0">
              <a:latin typeface="Calibri" panose="020F0502020204030204" pitchFamily="34" charset="0"/>
            </a:endParaRPr>
          </a:p>
        </p:txBody>
      </p:sp>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831352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759" y="-133634"/>
            <a:ext cx="426719" cy="615553"/>
          </a:xfrm>
          <a:prstGeom prst="rect">
            <a:avLst/>
          </a:prstGeom>
          <a:noFill/>
        </p:spPr>
        <p:txBody>
          <a:bodyPr wrap="none" lIns="91440" tIns="45720" rIns="91440" bIns="45720">
            <a:spAutoFit/>
          </a:bodyPr>
          <a:lstStyle/>
          <a:p>
            <a:pPr algn="ctr"/>
            <a:r>
              <a:rPr lang="en-US" sz="3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en-US" sz="3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Title 1"/>
          <p:cNvSpPr txBox="1">
            <a:spLocks/>
          </p:cNvSpPr>
          <p:nvPr/>
        </p:nvSpPr>
        <p:spPr>
          <a:xfrm>
            <a:off x="152400" y="304800"/>
            <a:ext cx="8991600" cy="533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j-ea"/>
                <a:cs typeface="+mj-cs"/>
              </a:rPr>
              <a:t>Temporary Construction Permit Listing</a:t>
            </a:r>
            <a:endParaRPr kumimoji="0" lang="en-US" sz="32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72" y="817708"/>
            <a:ext cx="7391400" cy="588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99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60000">
              <a:schemeClr val="bg1">
                <a:tint val="85000"/>
                <a:satMod val="180000"/>
              </a:schemeClr>
            </a:gs>
            <a:gs pos="94000">
              <a:schemeClr val="accent1">
                <a:lumMod val="40000"/>
                <a:lumOff val="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Autofit/>
          </a:bodyPr>
          <a:lstStyle/>
          <a:p>
            <a:pPr algn="ctr"/>
            <a:r>
              <a:rPr kumimoji="0" lang="en-US" b="1" i="0" u="none" strike="noStrike" kern="0" cap="none" spc="0" normalizeH="0" baseline="0" noProof="0" dirty="0" smtClean="0">
                <a:ln>
                  <a:noFill/>
                </a:ln>
                <a:solidFill>
                  <a:schemeClr val="tx1"/>
                </a:solidFill>
                <a:effectLst/>
                <a:uLnTx/>
                <a:uFillTx/>
                <a:latin typeface="Calibri" panose="020F0502020204030204" pitchFamily="34" charset="0"/>
              </a:rPr>
              <a:t>Selecting and Contracting with Appraisers</a:t>
            </a:r>
            <a:endParaRPr lang="en-US" dirty="0">
              <a:solidFill>
                <a:schemeClr val="tx1"/>
              </a:solidFill>
              <a:latin typeface="Calibri" panose="020F0502020204030204" pitchFamily="34" charset="0"/>
            </a:endParaRPr>
          </a:p>
        </p:txBody>
      </p:sp>
      <p:sp>
        <p:nvSpPr>
          <p:cNvPr id="3" name="Subtitle 2"/>
          <p:cNvSpPr>
            <a:spLocks noGrp="1"/>
          </p:cNvSpPr>
          <p:nvPr>
            <p:ph idx="1"/>
          </p:nvPr>
        </p:nvSpPr>
        <p:spPr>
          <a:xfrm>
            <a:off x="609600" y="1600200"/>
            <a:ext cx="8229600" cy="4495800"/>
          </a:xfrm>
        </p:spPr>
        <p:txBody>
          <a:bodyPr>
            <a:noAutofit/>
          </a:bodyPr>
          <a:lstStyle/>
          <a:p>
            <a:pPr marL="342900" lvl="0" indent="-342900" algn="l" fontAlgn="base">
              <a:lnSpc>
                <a:spcPct val="90000"/>
              </a:lnSpc>
              <a:spcBef>
                <a:spcPct val="0"/>
              </a:spcBef>
              <a:spcAft>
                <a:spcPct val="0"/>
              </a:spcAft>
              <a:buClr>
                <a:srgbClr val="000000"/>
              </a:buClr>
              <a:buFontTx/>
              <a:buChar char="•"/>
            </a:pPr>
            <a:r>
              <a:rPr lang="en-US" sz="3200" kern="0" dirty="0">
                <a:latin typeface="Calibri" panose="020F0502020204030204" pitchFamily="34" charset="0"/>
              </a:rPr>
              <a:t>Before </a:t>
            </a:r>
            <a:r>
              <a:rPr lang="en-US" sz="3200" kern="0" dirty="0" smtClean="0">
                <a:latin typeface="Calibri" panose="020F0502020204030204" pitchFamily="34" charset="0"/>
              </a:rPr>
              <a:t>LPA </a:t>
            </a:r>
            <a:r>
              <a:rPr lang="en-US" sz="3200" kern="0" dirty="0">
                <a:latin typeface="Calibri" panose="020F0502020204030204" pitchFamily="34" charset="0"/>
              </a:rPr>
              <a:t>hire an appraiser, consult with </a:t>
            </a:r>
            <a:r>
              <a:rPr lang="en-US" sz="3200" kern="0" dirty="0" smtClean="0">
                <a:latin typeface="Calibri" panose="020F0502020204030204" pitchFamily="34" charset="0"/>
              </a:rPr>
              <a:t>NMDOT</a:t>
            </a:r>
            <a:endParaRPr lang="en-US" sz="3200" kern="0" dirty="0">
              <a:latin typeface="Calibri" panose="020F0502020204030204" pitchFamily="34" charset="0"/>
            </a:endParaRPr>
          </a:p>
          <a:p>
            <a:pPr marL="342900" lvl="0" indent="-342900" algn="l" fontAlgn="base">
              <a:lnSpc>
                <a:spcPct val="90000"/>
              </a:lnSpc>
              <a:spcBef>
                <a:spcPct val="0"/>
              </a:spcBef>
              <a:spcAft>
                <a:spcPct val="0"/>
              </a:spcAft>
              <a:buClr>
                <a:srgbClr val="000000"/>
              </a:buClr>
              <a:buFontTx/>
              <a:buChar char="•"/>
            </a:pPr>
            <a:endParaRPr kumimoji="0" lang="en-US" sz="3200" b="0" i="0" u="none" strike="noStrike" kern="0" cap="none" spc="0" normalizeH="0" baseline="0" noProof="0" dirty="0" smtClean="0">
              <a:ln>
                <a:noFill/>
              </a:ln>
              <a:effectLst/>
              <a:uLnTx/>
              <a:uFillTx/>
              <a:latin typeface="Calibri" panose="020F0502020204030204" pitchFamily="34" charset="0"/>
            </a:endParaRPr>
          </a:p>
          <a:p>
            <a:pPr marL="342900" lvl="0" indent="-342900" algn="l" fontAlgn="base">
              <a:lnSpc>
                <a:spcPct val="90000"/>
              </a:lnSpc>
              <a:spcBef>
                <a:spcPct val="0"/>
              </a:spcBef>
              <a:spcAft>
                <a:spcPct val="0"/>
              </a:spcAft>
              <a:buClr>
                <a:srgbClr val="000000"/>
              </a:buClr>
              <a:buFontTx/>
              <a:buChar char="•"/>
            </a:pPr>
            <a:r>
              <a:rPr lang="en-US" sz="3200" kern="0" dirty="0">
                <a:latin typeface="Calibri" panose="020F0502020204030204" pitchFamily="34" charset="0"/>
              </a:rPr>
              <a:t>Appraisers must be State </a:t>
            </a:r>
            <a:r>
              <a:rPr lang="en-US" sz="3200" kern="0" dirty="0" smtClean="0">
                <a:latin typeface="Calibri" panose="020F0502020204030204" pitchFamily="34" charset="0"/>
              </a:rPr>
              <a:t>certified</a:t>
            </a:r>
            <a:endParaRPr lang="en-US" sz="3200" kern="0" dirty="0">
              <a:latin typeface="Calibri" panose="020F0502020204030204" pitchFamily="34" charset="0"/>
            </a:endParaRPr>
          </a:p>
          <a:p>
            <a:pPr marL="342900" lvl="0" indent="-342900" algn="l" fontAlgn="base">
              <a:lnSpc>
                <a:spcPct val="90000"/>
              </a:lnSpc>
              <a:spcBef>
                <a:spcPct val="0"/>
              </a:spcBef>
              <a:spcAft>
                <a:spcPct val="0"/>
              </a:spcAft>
              <a:buClr>
                <a:srgbClr val="000000"/>
              </a:buClr>
              <a:buFontTx/>
              <a:buChar char="•"/>
            </a:pPr>
            <a:endParaRPr lang="en-US" sz="3200" kern="0" dirty="0">
              <a:solidFill>
                <a:srgbClr val="333399"/>
              </a:solidFill>
              <a:latin typeface="Calibri" panose="020F0502020204030204" pitchFamily="34" charset="0"/>
            </a:endParaRPr>
          </a:p>
          <a:p>
            <a:pPr marL="342900" lvl="0" indent="-342900" algn="l" fontAlgn="base">
              <a:lnSpc>
                <a:spcPct val="90000"/>
              </a:lnSpc>
              <a:spcBef>
                <a:spcPct val="0"/>
              </a:spcBef>
              <a:spcAft>
                <a:spcPct val="0"/>
              </a:spcAft>
              <a:buClr>
                <a:srgbClr val="000000"/>
              </a:buClr>
              <a:buFontTx/>
              <a:buChar char="•"/>
            </a:pPr>
            <a:r>
              <a:rPr lang="en-US" sz="3200" kern="0" dirty="0">
                <a:latin typeface="Calibri" panose="020F0502020204030204" pitchFamily="34" charset="0"/>
              </a:rPr>
              <a:t>Appraisers must meet </a:t>
            </a:r>
            <a:r>
              <a:rPr lang="en-US" sz="3200" kern="0" dirty="0" smtClean="0">
                <a:latin typeface="Calibri" panose="020F0502020204030204" pitchFamily="34" charset="0"/>
              </a:rPr>
              <a:t>NMDOT qualifications (NMDOT </a:t>
            </a:r>
            <a:r>
              <a:rPr lang="en-US" sz="3200" kern="0" dirty="0">
                <a:latin typeface="Calibri" panose="020F0502020204030204" pitchFamily="34" charset="0"/>
              </a:rPr>
              <a:t>approved list</a:t>
            </a:r>
            <a:r>
              <a:rPr lang="en-US" sz="3200" kern="0" dirty="0" smtClean="0">
                <a:latin typeface="Calibri" panose="020F0502020204030204" pitchFamily="34" charset="0"/>
              </a:rPr>
              <a:t>)</a:t>
            </a:r>
          </a:p>
          <a:p>
            <a:pPr marL="342900" lvl="0" indent="-342900" algn="l" fontAlgn="base">
              <a:lnSpc>
                <a:spcPct val="90000"/>
              </a:lnSpc>
              <a:spcBef>
                <a:spcPct val="0"/>
              </a:spcBef>
              <a:spcAft>
                <a:spcPct val="0"/>
              </a:spcAft>
              <a:buClr>
                <a:srgbClr val="000000"/>
              </a:buClr>
              <a:buFontTx/>
              <a:buChar char="•"/>
            </a:pPr>
            <a:endParaRPr lang="en-US" sz="3200" kern="0" dirty="0">
              <a:latin typeface="Calibri" panose="020F0502020204030204" pitchFamily="34" charset="0"/>
            </a:endParaRPr>
          </a:p>
          <a:p>
            <a:pPr marL="342900" lvl="0" indent="-342900" algn="l" fontAlgn="base">
              <a:lnSpc>
                <a:spcPct val="90000"/>
              </a:lnSpc>
              <a:spcBef>
                <a:spcPct val="0"/>
              </a:spcBef>
              <a:spcAft>
                <a:spcPct val="0"/>
              </a:spcAft>
              <a:buClr>
                <a:srgbClr val="000000"/>
              </a:buClr>
              <a:buFontTx/>
              <a:buChar char="•"/>
            </a:pPr>
            <a:r>
              <a:rPr lang="en-US" sz="3200" kern="0" dirty="0" smtClean="0">
                <a:latin typeface="Calibri" panose="020F0502020204030204" pitchFamily="34" charset="0"/>
              </a:rPr>
              <a:t>Appraisal process </a:t>
            </a:r>
            <a:r>
              <a:rPr lang="en-US" sz="3200" b="1" i="1" u="sng" kern="0" dirty="0" smtClean="0">
                <a:latin typeface="Calibri" panose="020F0502020204030204" pitchFamily="34" charset="0"/>
              </a:rPr>
              <a:t>cannot</a:t>
            </a:r>
            <a:r>
              <a:rPr lang="en-US" sz="3200" kern="0" dirty="0" smtClean="0">
                <a:latin typeface="Calibri" panose="020F0502020204030204" pitchFamily="34" charset="0"/>
              </a:rPr>
              <a:t> commence until final ROW map approval</a:t>
            </a:r>
            <a:endParaRPr lang="en-US" sz="3200" kern="0"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6019800"/>
            <a:ext cx="35480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9586" y="-152400"/>
            <a:ext cx="441146" cy="646331"/>
          </a:xfrm>
          <a:prstGeom prst="rect">
            <a:avLst/>
          </a:prstGeom>
          <a:noFill/>
        </p:spPr>
        <p:txBody>
          <a:bodyPr wrap="none" lIns="91440" tIns="45720" rIns="91440" bIns="45720">
            <a:spAutoFit/>
          </a:bodyPr>
          <a:lstStyle/>
          <a:p>
            <a:pPr algn="ctr"/>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2012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libri" panose="020F0502020204030204" pitchFamily="34" charset="0"/>
              </a:rPr>
              <a:t>Uniform Act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a:p>
          <a:p>
            <a:pPr algn="ctr">
              <a:buNone/>
            </a:pPr>
            <a:r>
              <a:rPr lang="en-US" sz="3200" dirty="0" smtClean="0">
                <a:latin typeface="Calibri" panose="020F0502020204030204" pitchFamily="34" charset="0"/>
              </a:rPr>
              <a:t>Uniform </a:t>
            </a:r>
            <a:r>
              <a:rPr lang="en-US" sz="3200" dirty="0">
                <a:latin typeface="Calibri" panose="020F0502020204030204" pitchFamily="34" charset="0"/>
              </a:rPr>
              <a:t>Relocation Assistance and Real Property Acquisition Policies Act of 1970, as amended</a:t>
            </a:r>
          </a:p>
          <a:p>
            <a:pPr algn="ctr">
              <a:buNone/>
            </a:pPr>
            <a:r>
              <a:rPr lang="en-US" sz="3200" dirty="0">
                <a:latin typeface="Calibri" panose="020F0502020204030204" pitchFamily="34" charset="0"/>
              </a:rPr>
              <a:t> </a:t>
            </a:r>
            <a:r>
              <a:rPr lang="en-US" sz="3200" b="1" dirty="0">
                <a:latin typeface="Calibri" panose="020F0502020204030204" pitchFamily="34" charset="0"/>
              </a:rPr>
              <a:t>(Public Law 91-646)</a:t>
            </a:r>
          </a:p>
        </p:txBody>
      </p:sp>
    </p:spTree>
    <p:extLst>
      <p:ext uri="{BB962C8B-B14F-4D97-AF65-F5344CB8AC3E}">
        <p14:creationId xmlns:p14="http://schemas.microsoft.com/office/powerpoint/2010/main" val="1668815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60000">
              <a:schemeClr val="bg1">
                <a:tint val="85000"/>
                <a:satMod val="180000"/>
              </a:schemeClr>
            </a:gs>
            <a:gs pos="94000">
              <a:schemeClr val="accent1">
                <a:lumMod val="40000"/>
                <a:lumOff val="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Autofit/>
          </a:bodyPr>
          <a:lstStyle/>
          <a:p>
            <a:pPr algn="ctr"/>
            <a:r>
              <a:rPr kumimoji="0" lang="en-US" b="1" i="0" u="none" strike="noStrike" kern="0" cap="none" spc="0" normalizeH="0" baseline="0" noProof="0" dirty="0" smtClean="0">
                <a:ln>
                  <a:noFill/>
                </a:ln>
                <a:solidFill>
                  <a:schemeClr val="tx1"/>
                </a:solidFill>
                <a:effectLst/>
                <a:uLnTx/>
                <a:uFillTx/>
                <a:latin typeface="Calibri" panose="020F0502020204030204" pitchFamily="34" charset="0"/>
              </a:rPr>
              <a:t>Appraisal/Review Timeframe</a:t>
            </a:r>
            <a:endParaRPr lang="en-US" dirty="0">
              <a:solidFill>
                <a:schemeClr val="tx1"/>
              </a:solidFill>
              <a:latin typeface="Calibri" panose="020F0502020204030204" pitchFamily="34" charset="0"/>
            </a:endParaRPr>
          </a:p>
        </p:txBody>
      </p:sp>
      <p:sp>
        <p:nvSpPr>
          <p:cNvPr id="3" name="Subtitle 2"/>
          <p:cNvSpPr>
            <a:spLocks noGrp="1"/>
          </p:cNvSpPr>
          <p:nvPr>
            <p:ph idx="1"/>
          </p:nvPr>
        </p:nvSpPr>
        <p:spPr>
          <a:xfrm>
            <a:off x="762000" y="1524000"/>
            <a:ext cx="7772400" cy="4191000"/>
          </a:xfrm>
        </p:spPr>
        <p:txBody>
          <a:bodyPr>
            <a:noAutofit/>
          </a:bodyPr>
          <a:lstStyle/>
          <a:p>
            <a:pPr marL="0" indent="0" algn="ctr" fontAlgn="base">
              <a:lnSpc>
                <a:spcPct val="90000"/>
              </a:lnSpc>
              <a:spcBef>
                <a:spcPct val="0"/>
              </a:spcBef>
              <a:spcAft>
                <a:spcPct val="0"/>
              </a:spcAft>
              <a:buClr>
                <a:srgbClr val="000000"/>
              </a:buClr>
              <a:buNone/>
            </a:pPr>
            <a:r>
              <a:rPr lang="en-US" sz="4000" kern="0" dirty="0">
                <a:latin typeface="Calibri" panose="020F0502020204030204" pitchFamily="34" charset="0"/>
              </a:rPr>
              <a:t>Project size will determine the </a:t>
            </a:r>
            <a:r>
              <a:rPr lang="en-US" sz="4000" kern="0" dirty="0" smtClean="0">
                <a:latin typeface="Calibri" panose="020F0502020204030204" pitchFamily="34" charset="0"/>
              </a:rPr>
              <a:t>Appraisal </a:t>
            </a:r>
            <a:r>
              <a:rPr lang="en-US" sz="4000" kern="0" dirty="0">
                <a:latin typeface="Calibri" panose="020F0502020204030204" pitchFamily="34" charset="0"/>
              </a:rPr>
              <a:t>and </a:t>
            </a:r>
            <a:r>
              <a:rPr lang="en-US" sz="4000" kern="0" dirty="0" smtClean="0">
                <a:latin typeface="Calibri" panose="020F0502020204030204" pitchFamily="34" charset="0"/>
              </a:rPr>
              <a:t>Review process. For a typical project up to </a:t>
            </a:r>
            <a:r>
              <a:rPr lang="en-US" sz="4000" kern="0" dirty="0" smtClean="0">
                <a:solidFill>
                  <a:srgbClr val="FF0000"/>
                </a:solidFill>
                <a:latin typeface="Calibri" panose="020F0502020204030204" pitchFamily="34" charset="0"/>
              </a:rPr>
              <a:t>15 ownerships</a:t>
            </a:r>
          </a:p>
          <a:p>
            <a:pPr marL="0" lvl="0" indent="0" algn="l" fontAlgn="base">
              <a:lnSpc>
                <a:spcPct val="90000"/>
              </a:lnSpc>
              <a:spcBef>
                <a:spcPct val="0"/>
              </a:spcBef>
              <a:spcAft>
                <a:spcPct val="0"/>
              </a:spcAft>
              <a:buClr>
                <a:srgbClr val="000000"/>
              </a:buClr>
              <a:buNone/>
            </a:pPr>
            <a:endParaRPr lang="en-US" sz="1800" kern="0" dirty="0" smtClean="0">
              <a:latin typeface="Calibri" panose="020F0502020204030204" pitchFamily="34" charset="0"/>
            </a:endParaRPr>
          </a:p>
          <a:p>
            <a:pPr marL="0" lvl="0" indent="0" algn="l" fontAlgn="base">
              <a:lnSpc>
                <a:spcPct val="90000"/>
              </a:lnSpc>
              <a:spcBef>
                <a:spcPct val="0"/>
              </a:spcBef>
              <a:spcAft>
                <a:spcPct val="0"/>
              </a:spcAft>
              <a:buClr>
                <a:srgbClr val="000000"/>
              </a:buClr>
              <a:buNone/>
            </a:pPr>
            <a:endParaRPr lang="en-US" sz="1800" kern="0" dirty="0" smtClean="0">
              <a:latin typeface="Calibri" panose="020F0502020204030204" pitchFamily="34" charset="0"/>
            </a:endParaRPr>
          </a:p>
          <a:p>
            <a:pPr marL="342900" lvl="0" indent="-342900" algn="l" fontAlgn="base">
              <a:lnSpc>
                <a:spcPct val="90000"/>
              </a:lnSpc>
              <a:spcBef>
                <a:spcPct val="0"/>
              </a:spcBef>
              <a:spcAft>
                <a:spcPct val="0"/>
              </a:spcAft>
              <a:buClr>
                <a:srgbClr val="000000"/>
              </a:buClr>
              <a:buFontTx/>
              <a:buChar char="•"/>
            </a:pPr>
            <a:r>
              <a:rPr lang="en-US" sz="4000" kern="0" dirty="0" smtClean="0">
                <a:latin typeface="Calibri" panose="020F0502020204030204" pitchFamily="34" charset="0"/>
              </a:rPr>
              <a:t>Appraisal Process: </a:t>
            </a:r>
            <a:r>
              <a:rPr lang="en-US" sz="4000" kern="0" dirty="0" smtClean="0">
                <a:solidFill>
                  <a:srgbClr val="FF0000"/>
                </a:solidFill>
                <a:latin typeface="Calibri" panose="020F0502020204030204" pitchFamily="34" charset="0"/>
              </a:rPr>
              <a:t>up to 60 days</a:t>
            </a:r>
            <a:endParaRPr lang="en-US" sz="4000" kern="0" dirty="0">
              <a:solidFill>
                <a:srgbClr val="FF0000"/>
              </a:solidFill>
              <a:latin typeface="Calibri" panose="020F0502020204030204" pitchFamily="34" charset="0"/>
            </a:endParaRPr>
          </a:p>
          <a:p>
            <a:pPr marL="342900" lvl="0" indent="-342900" algn="l" fontAlgn="base">
              <a:lnSpc>
                <a:spcPct val="90000"/>
              </a:lnSpc>
              <a:spcBef>
                <a:spcPct val="0"/>
              </a:spcBef>
              <a:spcAft>
                <a:spcPct val="0"/>
              </a:spcAft>
              <a:buClr>
                <a:srgbClr val="000000"/>
              </a:buClr>
              <a:buFontTx/>
              <a:buChar char="•"/>
            </a:pPr>
            <a:endParaRPr kumimoji="0" lang="en-US" sz="4000" b="0" i="0" u="none" strike="noStrike" kern="0" cap="none" spc="0" normalizeH="0" baseline="0" noProof="0" dirty="0" smtClean="0">
              <a:ln>
                <a:noFill/>
              </a:ln>
              <a:effectLst/>
              <a:uLnTx/>
              <a:uFillTx/>
              <a:latin typeface="Calibri" panose="020F0502020204030204" pitchFamily="34" charset="0"/>
            </a:endParaRPr>
          </a:p>
          <a:p>
            <a:pPr marL="342900" lvl="0" indent="-342900" algn="l" fontAlgn="base">
              <a:lnSpc>
                <a:spcPct val="90000"/>
              </a:lnSpc>
              <a:spcBef>
                <a:spcPct val="0"/>
              </a:spcBef>
              <a:spcAft>
                <a:spcPct val="0"/>
              </a:spcAft>
              <a:buClr>
                <a:srgbClr val="000000"/>
              </a:buClr>
              <a:buFontTx/>
              <a:buChar char="•"/>
            </a:pPr>
            <a:r>
              <a:rPr lang="en-US" sz="4000" kern="0" dirty="0" smtClean="0">
                <a:latin typeface="Calibri" panose="020F0502020204030204" pitchFamily="34" charset="0"/>
              </a:rPr>
              <a:t>Review Process:  </a:t>
            </a:r>
            <a:r>
              <a:rPr lang="en-US" sz="4000" kern="0" dirty="0" smtClean="0">
                <a:solidFill>
                  <a:srgbClr val="FF0000"/>
                </a:solidFill>
                <a:latin typeface="Calibri" panose="020F0502020204030204" pitchFamily="34" charset="0"/>
              </a:rPr>
              <a:t>up to 45 days</a:t>
            </a:r>
          </a:p>
          <a:p>
            <a:pPr marL="342900" lvl="0" indent="-342900" algn="l" fontAlgn="base">
              <a:lnSpc>
                <a:spcPct val="90000"/>
              </a:lnSpc>
              <a:spcBef>
                <a:spcPct val="0"/>
              </a:spcBef>
              <a:spcAft>
                <a:spcPct val="0"/>
              </a:spcAft>
              <a:buClr>
                <a:srgbClr val="000000"/>
              </a:buClr>
              <a:buFontTx/>
              <a:buChar char="•"/>
            </a:pPr>
            <a:endParaRPr lang="en-US" sz="4000" kern="0" dirty="0">
              <a:latin typeface="Calibri" panose="020F0502020204030204" pitchFamily="34" charset="0"/>
            </a:endParaRPr>
          </a:p>
          <a:p>
            <a:pPr marL="0" lvl="0" indent="0" algn="l" fontAlgn="base">
              <a:lnSpc>
                <a:spcPct val="90000"/>
              </a:lnSpc>
              <a:spcBef>
                <a:spcPct val="0"/>
              </a:spcBef>
              <a:spcAft>
                <a:spcPct val="0"/>
              </a:spcAft>
              <a:buClr>
                <a:srgbClr val="000000"/>
              </a:buClr>
              <a:buNone/>
            </a:pPr>
            <a:endParaRPr lang="en-US" sz="3200" kern="0" dirty="0">
              <a:solidFill>
                <a:srgbClr val="333399"/>
              </a:solidFill>
              <a:latin typeface="Calibri" panose="020F0502020204030204" pitchFamily="34" charset="0"/>
            </a:endParaRPr>
          </a:p>
        </p:txBody>
      </p:sp>
      <p:sp>
        <p:nvSpPr>
          <p:cNvPr id="4" name="Rectangle 3"/>
          <p:cNvSpPr/>
          <p:nvPr/>
        </p:nvSpPr>
        <p:spPr>
          <a:xfrm>
            <a:off x="399586" y="-152400"/>
            <a:ext cx="441146" cy="646331"/>
          </a:xfrm>
          <a:prstGeom prst="rect">
            <a:avLst/>
          </a:prstGeom>
          <a:noFill/>
        </p:spPr>
        <p:txBody>
          <a:bodyPr wrap="none" lIns="91440" tIns="45720" rIns="91440" bIns="45720">
            <a:spAutoFit/>
          </a:bodyPr>
          <a:lstStyle/>
          <a:p>
            <a:pPr algn="ctr"/>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139864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60000">
              <a:schemeClr val="bg1">
                <a:tint val="85000"/>
                <a:satMod val="180000"/>
              </a:schemeClr>
            </a:gs>
            <a:gs pos="94000">
              <a:schemeClr val="accent1">
                <a:lumMod val="40000"/>
                <a:lumOff val="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762000"/>
          </a:xfrm>
        </p:spPr>
        <p:txBody>
          <a:bodyPr>
            <a:noAutofit/>
          </a:bodyPr>
          <a:lstStyle/>
          <a:p>
            <a:pPr lvl="0" algn="ctr">
              <a:spcBef>
                <a:spcPts val="0"/>
              </a:spcBef>
            </a:pPr>
            <a:r>
              <a:rPr lang="en-US" sz="3300" b="1" spc="0" dirty="0">
                <a:solidFill>
                  <a:schemeClr val="tx1"/>
                </a:solidFill>
                <a:latin typeface="Calibri"/>
                <a:ea typeface="+mn-ea"/>
                <a:cs typeface="+mn-cs"/>
              </a:rPr>
              <a:t>Information/Documents needed to schedule Appraisal </a:t>
            </a:r>
            <a:r>
              <a:rPr lang="en-US" sz="3300" b="1" spc="0" dirty="0" smtClean="0">
                <a:solidFill>
                  <a:schemeClr val="tx1"/>
                </a:solidFill>
                <a:latin typeface="Calibri"/>
                <a:ea typeface="+mn-ea"/>
                <a:cs typeface="+mn-cs"/>
              </a:rPr>
              <a:t>Review</a:t>
            </a:r>
            <a:r>
              <a:rPr lang="en-US" sz="3600" b="1" spc="0" dirty="0" smtClean="0">
                <a:solidFill>
                  <a:srgbClr val="2D2D8A"/>
                </a:solidFill>
                <a:latin typeface="Calibri"/>
                <a:ea typeface="+mn-ea"/>
                <a:cs typeface="+mn-cs"/>
              </a:rPr>
              <a:t/>
            </a:r>
            <a:br>
              <a:rPr lang="en-US" sz="3600" b="1" spc="0" dirty="0" smtClean="0">
                <a:solidFill>
                  <a:srgbClr val="2D2D8A"/>
                </a:solidFill>
                <a:latin typeface="Calibri"/>
                <a:ea typeface="+mn-ea"/>
                <a:cs typeface="+mn-cs"/>
              </a:rPr>
            </a:br>
            <a:endParaRPr lang="en-US" dirty="0">
              <a:latin typeface="Calibri" panose="020F0502020204030204" pitchFamily="34" charset="0"/>
            </a:endParaRPr>
          </a:p>
        </p:txBody>
      </p:sp>
      <p:sp>
        <p:nvSpPr>
          <p:cNvPr id="3" name="Subtitle 2"/>
          <p:cNvSpPr>
            <a:spLocks noGrp="1"/>
          </p:cNvSpPr>
          <p:nvPr>
            <p:ph idx="1"/>
          </p:nvPr>
        </p:nvSpPr>
        <p:spPr>
          <a:xfrm>
            <a:off x="533400" y="1371600"/>
            <a:ext cx="8229600" cy="4191000"/>
          </a:xfrm>
        </p:spPr>
        <p:txBody>
          <a:bodyPr>
            <a:noAutofit/>
          </a:bodyPr>
          <a:lstStyle/>
          <a:p>
            <a:pPr marL="0" lvl="0" indent="0">
              <a:buClrTx/>
              <a:buSzTx/>
              <a:buNone/>
            </a:pPr>
            <a:r>
              <a:rPr lang="en-US" sz="3200" dirty="0" smtClean="0">
                <a:latin typeface="Calibri"/>
              </a:rPr>
              <a:t>    </a:t>
            </a:r>
            <a:r>
              <a:rPr lang="en-US" sz="2800" dirty="0">
                <a:latin typeface="Calibri"/>
              </a:rPr>
              <a:t>1)      A brief overview of the project</a:t>
            </a:r>
          </a:p>
          <a:p>
            <a:pPr marL="0" lvl="0" indent="0">
              <a:buClrTx/>
              <a:buSzTx/>
              <a:buNone/>
            </a:pPr>
            <a:endParaRPr lang="en-US" sz="2800" dirty="0">
              <a:latin typeface="Calibri"/>
            </a:endParaRPr>
          </a:p>
          <a:p>
            <a:pPr marL="0" lvl="0" indent="0">
              <a:buClrTx/>
              <a:buSzTx/>
              <a:buNone/>
            </a:pPr>
            <a:r>
              <a:rPr lang="en-US" sz="2800" dirty="0">
                <a:latin typeface="Calibri"/>
              </a:rPr>
              <a:t>     2)      Appraisal RFB/Fee information</a:t>
            </a:r>
          </a:p>
          <a:p>
            <a:pPr marL="0" lvl="0" indent="0">
              <a:buClrTx/>
              <a:buSzTx/>
              <a:buNone/>
            </a:pPr>
            <a:endParaRPr lang="en-US" sz="2800" dirty="0">
              <a:latin typeface="Calibri"/>
            </a:endParaRPr>
          </a:p>
          <a:p>
            <a:pPr marL="0" lvl="0" indent="0">
              <a:buClrTx/>
              <a:buSzTx/>
              <a:buNone/>
            </a:pPr>
            <a:r>
              <a:rPr lang="en-US" sz="2800" dirty="0">
                <a:latin typeface="Calibri"/>
              </a:rPr>
              <a:t>     3)      Name of the selected Appraiser/ Appraisal Firm </a:t>
            </a:r>
          </a:p>
          <a:p>
            <a:pPr marL="0" lvl="0" indent="0">
              <a:buClrTx/>
              <a:buSzTx/>
              <a:buNone/>
            </a:pPr>
            <a:endParaRPr lang="en-US" sz="2800" dirty="0">
              <a:latin typeface="Calibri"/>
            </a:endParaRPr>
          </a:p>
          <a:p>
            <a:pPr marL="0" lvl="0" indent="0">
              <a:buClrTx/>
              <a:buSzTx/>
              <a:buNone/>
            </a:pPr>
            <a:r>
              <a:rPr lang="en-US" sz="2800" dirty="0">
                <a:latin typeface="Calibri"/>
              </a:rPr>
              <a:t>     4)      The signed Scope of Work/ Engagement Letter </a:t>
            </a:r>
            <a:r>
              <a:rPr lang="en-US" sz="2800" dirty="0" smtClean="0">
                <a:latin typeface="Calibri"/>
              </a:rPr>
              <a:t>  </a:t>
            </a:r>
            <a:r>
              <a:rPr lang="en-US" sz="2800" dirty="0" smtClean="0">
                <a:solidFill>
                  <a:schemeClr val="accent2">
                    <a:lumMod val="20000"/>
                    <a:lumOff val="80000"/>
                  </a:schemeClr>
                </a:solidFill>
                <a:latin typeface="Calibri"/>
              </a:rPr>
              <a:t>.</a:t>
            </a:r>
            <a:r>
              <a:rPr lang="en-US" sz="2800" dirty="0" smtClean="0">
                <a:latin typeface="Calibri"/>
              </a:rPr>
              <a:t>              to the </a:t>
            </a:r>
            <a:r>
              <a:rPr lang="en-US" sz="2800" dirty="0">
                <a:latin typeface="Calibri"/>
              </a:rPr>
              <a:t>selected appraiser </a:t>
            </a:r>
          </a:p>
          <a:p>
            <a:pPr marL="0" lvl="0" indent="0">
              <a:buClrTx/>
              <a:buSzTx/>
              <a:buNone/>
            </a:pPr>
            <a:endParaRPr lang="en-US" sz="2800" dirty="0">
              <a:latin typeface="Calibri"/>
            </a:endParaRPr>
          </a:p>
          <a:p>
            <a:pPr marL="0" lvl="0" indent="0">
              <a:buClrTx/>
              <a:buSzTx/>
              <a:buNone/>
            </a:pPr>
            <a:r>
              <a:rPr lang="en-US" sz="2800" dirty="0">
                <a:latin typeface="Calibri"/>
              </a:rPr>
              <a:t>     5)       Number of appraisals to be submitted </a:t>
            </a:r>
            <a:r>
              <a:rPr lang="en-US" sz="2800" dirty="0">
                <a:solidFill>
                  <a:srgbClr val="FFFFFF">
                    <a:lumMod val="95000"/>
                  </a:srgbClr>
                </a:solidFill>
                <a:latin typeface="Calibri"/>
              </a:rPr>
              <a:t>.</a:t>
            </a:r>
            <a:endParaRPr lang="en-US" sz="3200" kern="0" dirty="0">
              <a:solidFill>
                <a:srgbClr val="333399"/>
              </a:solidFill>
              <a:latin typeface="Calibri" panose="020F0502020204030204" pitchFamily="34" charset="0"/>
            </a:endParaRPr>
          </a:p>
        </p:txBody>
      </p:sp>
      <p:sp>
        <p:nvSpPr>
          <p:cNvPr id="4" name="Rectangle 3"/>
          <p:cNvSpPr/>
          <p:nvPr/>
        </p:nvSpPr>
        <p:spPr>
          <a:xfrm>
            <a:off x="399586" y="-152400"/>
            <a:ext cx="441146" cy="646331"/>
          </a:xfrm>
          <a:prstGeom prst="rect">
            <a:avLst/>
          </a:prstGeom>
          <a:noFill/>
        </p:spPr>
        <p:txBody>
          <a:bodyPr wrap="none" lIns="91440" tIns="45720" rIns="91440" bIns="45720">
            <a:spAutoFit/>
          </a:bodyPr>
          <a:lstStyle/>
          <a:p>
            <a:pPr algn="ctr"/>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86913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762000"/>
          </a:xfrm>
        </p:spPr>
        <p:txBody>
          <a:bodyPr>
            <a:noAutofit/>
          </a:bodyPr>
          <a:lstStyle/>
          <a:p>
            <a:pPr lvl="0" algn="ctr">
              <a:spcBef>
                <a:spcPts val="0"/>
              </a:spcBef>
            </a:pPr>
            <a:r>
              <a:rPr lang="en-US" sz="3300" b="1" spc="0" dirty="0">
                <a:solidFill>
                  <a:schemeClr val="tx1"/>
                </a:solidFill>
                <a:latin typeface="Calibri"/>
                <a:ea typeface="+mn-ea"/>
                <a:cs typeface="+mn-cs"/>
              </a:rPr>
              <a:t>Information/Documents needed to schedule Appraisal </a:t>
            </a:r>
            <a:r>
              <a:rPr lang="en-US" sz="3300" b="1" spc="0" dirty="0" smtClean="0">
                <a:solidFill>
                  <a:schemeClr val="tx1"/>
                </a:solidFill>
                <a:latin typeface="Calibri"/>
                <a:ea typeface="+mn-ea"/>
                <a:cs typeface="+mn-cs"/>
              </a:rPr>
              <a:t>Review (cont’d) </a:t>
            </a:r>
            <a:r>
              <a:rPr lang="en-US" sz="3600" b="1" spc="0" dirty="0" smtClean="0">
                <a:solidFill>
                  <a:srgbClr val="2D2D8A"/>
                </a:solidFill>
                <a:latin typeface="Calibri"/>
                <a:ea typeface="+mn-ea"/>
                <a:cs typeface="+mn-cs"/>
              </a:rPr>
              <a:t/>
            </a:r>
            <a:br>
              <a:rPr lang="en-US" sz="3600" b="1" spc="0" dirty="0" smtClean="0">
                <a:solidFill>
                  <a:srgbClr val="2D2D8A"/>
                </a:solidFill>
                <a:latin typeface="Calibri"/>
                <a:ea typeface="+mn-ea"/>
                <a:cs typeface="+mn-cs"/>
              </a:rPr>
            </a:br>
            <a:endParaRPr lang="en-US" dirty="0">
              <a:latin typeface="Calibri" panose="020F0502020204030204" pitchFamily="34" charset="0"/>
            </a:endParaRPr>
          </a:p>
        </p:txBody>
      </p:sp>
      <p:sp>
        <p:nvSpPr>
          <p:cNvPr id="3" name="Subtitle 2"/>
          <p:cNvSpPr>
            <a:spLocks noGrp="1"/>
          </p:cNvSpPr>
          <p:nvPr>
            <p:ph idx="1"/>
          </p:nvPr>
        </p:nvSpPr>
        <p:spPr>
          <a:xfrm>
            <a:off x="304800" y="1752600"/>
            <a:ext cx="8592014" cy="4495800"/>
          </a:xfrm>
        </p:spPr>
        <p:txBody>
          <a:bodyPr>
            <a:noAutofit/>
          </a:bodyPr>
          <a:lstStyle/>
          <a:p>
            <a:pPr marL="0" lvl="0" indent="0">
              <a:buClrTx/>
              <a:buNone/>
            </a:pPr>
            <a:r>
              <a:rPr lang="en-US" sz="2800" dirty="0">
                <a:latin typeface="Calibri"/>
              </a:rPr>
              <a:t> 6)      Expected delivery date of appraisals</a:t>
            </a:r>
          </a:p>
          <a:p>
            <a:pPr marL="0" lvl="0" indent="0">
              <a:buClrTx/>
              <a:buNone/>
            </a:pPr>
            <a:endParaRPr lang="en-US" sz="1000" dirty="0">
              <a:latin typeface="Calibri"/>
            </a:endParaRPr>
          </a:p>
          <a:p>
            <a:pPr marL="0" lvl="0" indent="0">
              <a:buClrTx/>
              <a:buNone/>
            </a:pPr>
            <a:r>
              <a:rPr lang="en-US" sz="2800" dirty="0">
                <a:latin typeface="Calibri"/>
              </a:rPr>
              <a:t> </a:t>
            </a:r>
            <a:r>
              <a:rPr lang="en-US" sz="2800" dirty="0" smtClean="0">
                <a:latin typeface="Calibri"/>
              </a:rPr>
              <a:t>7</a:t>
            </a:r>
            <a:r>
              <a:rPr lang="en-US" sz="2800" dirty="0">
                <a:latin typeface="Calibri"/>
              </a:rPr>
              <a:t>)      Production date of the project</a:t>
            </a:r>
          </a:p>
          <a:p>
            <a:pPr marL="0" lvl="0" indent="0">
              <a:buClrTx/>
              <a:buNone/>
            </a:pPr>
            <a:endParaRPr lang="en-US" sz="1000" dirty="0">
              <a:latin typeface="Calibri"/>
            </a:endParaRPr>
          </a:p>
          <a:p>
            <a:pPr marL="0" lvl="0" indent="0">
              <a:buClrTx/>
              <a:buNone/>
            </a:pPr>
            <a:r>
              <a:rPr lang="en-US" sz="2800" dirty="0">
                <a:latin typeface="Calibri"/>
              </a:rPr>
              <a:t> </a:t>
            </a:r>
            <a:r>
              <a:rPr lang="en-US" sz="2800" dirty="0" smtClean="0">
                <a:latin typeface="Calibri"/>
              </a:rPr>
              <a:t>8</a:t>
            </a:r>
            <a:r>
              <a:rPr lang="en-US" sz="2800" dirty="0">
                <a:latin typeface="Calibri"/>
              </a:rPr>
              <a:t>)      Most updated </a:t>
            </a:r>
            <a:r>
              <a:rPr lang="en-US" sz="2800" b="1" u="sng" dirty="0">
                <a:latin typeface="Calibri"/>
              </a:rPr>
              <a:t>Final</a:t>
            </a:r>
            <a:r>
              <a:rPr lang="en-US" sz="2800" dirty="0">
                <a:latin typeface="Calibri"/>
              </a:rPr>
              <a:t> ROW maps (pdf) with .</a:t>
            </a:r>
            <a:r>
              <a:rPr lang="en-US" sz="2800" dirty="0" err="1" smtClean="0">
                <a:latin typeface="Calibri"/>
              </a:rPr>
              <a:t>kmz</a:t>
            </a:r>
            <a:r>
              <a:rPr lang="en-US" sz="2800" dirty="0" smtClean="0">
                <a:latin typeface="Calibri"/>
              </a:rPr>
              <a:t> file </a:t>
            </a:r>
          </a:p>
          <a:p>
            <a:pPr marL="0" lvl="0" indent="0">
              <a:buClrTx/>
              <a:buNone/>
            </a:pPr>
            <a:endParaRPr lang="en-US" sz="1050" dirty="0" smtClean="0">
              <a:latin typeface="Calibri"/>
            </a:endParaRPr>
          </a:p>
          <a:p>
            <a:pPr marL="0" lvl="0" indent="0">
              <a:buClrTx/>
              <a:buNone/>
            </a:pPr>
            <a:endParaRPr lang="en-US" sz="400" dirty="0">
              <a:latin typeface="Calibri"/>
            </a:endParaRPr>
          </a:p>
          <a:p>
            <a:pPr marL="0" lvl="0" indent="0">
              <a:buClrTx/>
              <a:buNone/>
            </a:pPr>
            <a:r>
              <a:rPr lang="en-US" sz="2800" dirty="0">
                <a:latin typeface="Calibri"/>
              </a:rPr>
              <a:t> </a:t>
            </a:r>
            <a:r>
              <a:rPr lang="en-US" sz="2800" dirty="0" smtClean="0">
                <a:latin typeface="Calibri"/>
              </a:rPr>
              <a:t>9</a:t>
            </a:r>
            <a:r>
              <a:rPr lang="en-US" sz="2800" dirty="0">
                <a:latin typeface="Calibri"/>
              </a:rPr>
              <a:t>)      Construction plans of the project (pdf)</a:t>
            </a:r>
          </a:p>
          <a:p>
            <a:pPr marL="0" lvl="0" indent="0">
              <a:buClrTx/>
              <a:buNone/>
            </a:pPr>
            <a:endParaRPr lang="en-US" sz="1000" dirty="0">
              <a:latin typeface="Calibri"/>
            </a:endParaRPr>
          </a:p>
          <a:p>
            <a:pPr marL="0" lvl="0" indent="0">
              <a:buClrTx/>
              <a:buNone/>
            </a:pPr>
            <a:r>
              <a:rPr lang="en-US" sz="2800" dirty="0" smtClean="0">
                <a:latin typeface="Calibri"/>
              </a:rPr>
              <a:t>10</a:t>
            </a:r>
            <a:r>
              <a:rPr lang="en-US" sz="2800" dirty="0">
                <a:latin typeface="Calibri"/>
              </a:rPr>
              <a:t>)     Updated title reports</a:t>
            </a:r>
          </a:p>
          <a:p>
            <a:pPr marL="0" lvl="0" indent="0">
              <a:buClrTx/>
              <a:buNone/>
            </a:pPr>
            <a:endParaRPr lang="en-US" sz="1000" dirty="0">
              <a:latin typeface="Calibri"/>
            </a:endParaRPr>
          </a:p>
          <a:p>
            <a:pPr marL="0" lvl="0" indent="0">
              <a:buClrTx/>
              <a:buNone/>
            </a:pPr>
            <a:r>
              <a:rPr lang="en-US" sz="2800" dirty="0" smtClean="0">
                <a:latin typeface="Calibri"/>
              </a:rPr>
              <a:t>11</a:t>
            </a:r>
            <a:r>
              <a:rPr lang="en-US" sz="2800" dirty="0">
                <a:latin typeface="Calibri"/>
              </a:rPr>
              <a:t>)     An official request for appraisal review.</a:t>
            </a:r>
            <a:endParaRPr lang="en-US" sz="2800" kern="0" dirty="0">
              <a:latin typeface="Calibri" panose="020F0502020204030204" pitchFamily="34" charset="0"/>
            </a:endParaRPr>
          </a:p>
        </p:txBody>
      </p:sp>
      <p:sp>
        <p:nvSpPr>
          <p:cNvPr id="4" name="Rectangle 3"/>
          <p:cNvSpPr/>
          <p:nvPr/>
        </p:nvSpPr>
        <p:spPr>
          <a:xfrm>
            <a:off x="399586" y="-152400"/>
            <a:ext cx="441146" cy="646331"/>
          </a:xfrm>
          <a:prstGeom prst="rect">
            <a:avLst/>
          </a:prstGeom>
          <a:noFill/>
        </p:spPr>
        <p:txBody>
          <a:bodyPr wrap="none" lIns="91440" tIns="45720" rIns="91440" bIns="45720">
            <a:spAutoFit/>
          </a:bodyPr>
          <a:lstStyle/>
          <a:p>
            <a:pPr algn="ctr"/>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108357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762000"/>
          </a:xfrm>
        </p:spPr>
        <p:txBody>
          <a:bodyPr>
            <a:noAutofit/>
          </a:bodyPr>
          <a:lstStyle/>
          <a:p>
            <a:pPr lvl="0" algn="ctr">
              <a:spcBef>
                <a:spcPts val="0"/>
              </a:spcBef>
            </a:pPr>
            <a:r>
              <a:rPr lang="en-US" sz="3300" b="1" spc="0" dirty="0">
                <a:solidFill>
                  <a:schemeClr val="tx1"/>
                </a:solidFill>
                <a:latin typeface="Calibri"/>
                <a:ea typeface="+mn-ea"/>
                <a:cs typeface="+mn-cs"/>
              </a:rPr>
              <a:t>Information/Documents needed to schedule Appraisal </a:t>
            </a:r>
            <a:r>
              <a:rPr lang="en-US" sz="3300" b="1" spc="0" dirty="0" smtClean="0">
                <a:solidFill>
                  <a:schemeClr val="tx1"/>
                </a:solidFill>
                <a:latin typeface="Calibri"/>
                <a:ea typeface="+mn-ea"/>
                <a:cs typeface="+mn-cs"/>
              </a:rPr>
              <a:t>Review</a:t>
            </a:r>
            <a:r>
              <a:rPr lang="en-US" sz="3600" b="1" spc="0" dirty="0" smtClean="0">
                <a:solidFill>
                  <a:srgbClr val="2D2D8A"/>
                </a:solidFill>
                <a:latin typeface="Calibri"/>
                <a:ea typeface="+mn-ea"/>
                <a:cs typeface="+mn-cs"/>
              </a:rPr>
              <a:t/>
            </a:r>
            <a:br>
              <a:rPr lang="en-US" sz="3600" b="1" spc="0" dirty="0" smtClean="0">
                <a:solidFill>
                  <a:srgbClr val="2D2D8A"/>
                </a:solidFill>
                <a:latin typeface="Calibri"/>
                <a:ea typeface="+mn-ea"/>
                <a:cs typeface="+mn-cs"/>
              </a:rPr>
            </a:br>
            <a:endParaRPr lang="en-US" dirty="0">
              <a:latin typeface="Calibri" panose="020F0502020204030204" pitchFamily="34" charset="0"/>
            </a:endParaRPr>
          </a:p>
        </p:txBody>
      </p:sp>
      <p:sp>
        <p:nvSpPr>
          <p:cNvPr id="3" name="Subtitle 2"/>
          <p:cNvSpPr>
            <a:spLocks noGrp="1"/>
          </p:cNvSpPr>
          <p:nvPr>
            <p:ph idx="1"/>
          </p:nvPr>
        </p:nvSpPr>
        <p:spPr>
          <a:xfrm>
            <a:off x="399586" y="2133600"/>
            <a:ext cx="8592014" cy="4343400"/>
          </a:xfrm>
        </p:spPr>
        <p:txBody>
          <a:bodyPr>
            <a:noAutofit/>
          </a:bodyPr>
          <a:lstStyle/>
          <a:p>
            <a:pPr marL="342900" lvl="0" indent="-342900"/>
            <a:r>
              <a:rPr lang="en-US" sz="2800" dirty="0">
                <a:latin typeface="Calibri"/>
              </a:rPr>
              <a:t>After NMDOT has received the required information from the LPA, the project will be scheduled and we will work with the project appraiser/appraisal firm to complete the appraisal review. </a:t>
            </a:r>
            <a:endParaRPr lang="en-US" sz="2800" dirty="0" smtClean="0">
              <a:latin typeface="Calibri"/>
            </a:endParaRPr>
          </a:p>
          <a:p>
            <a:pPr marL="0" lvl="0" indent="0">
              <a:buNone/>
            </a:pPr>
            <a:endParaRPr lang="en-US" sz="2800" dirty="0">
              <a:latin typeface="Calibri"/>
            </a:endParaRPr>
          </a:p>
          <a:p>
            <a:pPr lvl="0"/>
            <a:endParaRPr lang="en-US" sz="1000" dirty="0">
              <a:latin typeface="Calibri"/>
            </a:endParaRPr>
          </a:p>
          <a:p>
            <a:pPr marL="342900" lvl="0" indent="-342900"/>
            <a:r>
              <a:rPr lang="en-US" sz="2800" dirty="0">
                <a:latin typeface="Calibri"/>
              </a:rPr>
              <a:t>To make sure we provide quality services to all LPA projects, please report your project in the early stage and update us in a regular basis.</a:t>
            </a:r>
          </a:p>
        </p:txBody>
      </p:sp>
      <p:sp>
        <p:nvSpPr>
          <p:cNvPr id="4" name="Rectangle 3"/>
          <p:cNvSpPr/>
          <p:nvPr/>
        </p:nvSpPr>
        <p:spPr>
          <a:xfrm>
            <a:off x="399586" y="-152400"/>
            <a:ext cx="441146" cy="646331"/>
          </a:xfrm>
          <a:prstGeom prst="rect">
            <a:avLst/>
          </a:prstGeom>
          <a:noFill/>
        </p:spPr>
        <p:txBody>
          <a:bodyPr wrap="none" lIns="91440" tIns="45720" rIns="91440" bIns="45720">
            <a:spAutoFit/>
          </a:bodyPr>
          <a:lstStyle/>
          <a:p>
            <a:pPr algn="ctr"/>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7906621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60000">
              <a:schemeClr val="bg1">
                <a:tint val="85000"/>
                <a:satMod val="180000"/>
              </a:schemeClr>
            </a:gs>
            <a:gs pos="94000">
              <a:schemeClr val="accent1">
                <a:lumMod val="40000"/>
                <a:lumOff val="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159" y="381000"/>
            <a:ext cx="8229600" cy="1143000"/>
          </a:xfrm>
        </p:spPr>
        <p:txBody>
          <a:bodyPr>
            <a:noAutofit/>
          </a:bodyPr>
          <a:lstStyle/>
          <a:p>
            <a:pPr algn="ctr"/>
            <a:r>
              <a:rPr lang="en-US" b="1" kern="0" spc="0" dirty="0">
                <a:solidFill>
                  <a:schemeClr val="tx1"/>
                </a:solidFill>
                <a:latin typeface="Calibri" panose="020F0502020204030204" pitchFamily="34" charset="0"/>
              </a:rPr>
              <a:t>Uneconomic Remnants</a:t>
            </a:r>
            <a:endParaRPr lang="en-US" dirty="0">
              <a:solidFill>
                <a:schemeClr val="tx1"/>
              </a:solidFill>
              <a:latin typeface="Calibri" panose="020F0502020204030204" pitchFamily="34" charset="0"/>
            </a:endParaRPr>
          </a:p>
        </p:txBody>
      </p:sp>
      <p:sp>
        <p:nvSpPr>
          <p:cNvPr id="3" name="Subtitle 2"/>
          <p:cNvSpPr>
            <a:spLocks noGrp="1"/>
          </p:cNvSpPr>
          <p:nvPr>
            <p:ph idx="1"/>
          </p:nvPr>
        </p:nvSpPr>
        <p:spPr>
          <a:xfrm>
            <a:off x="606552" y="1447800"/>
            <a:ext cx="8229600" cy="4343400"/>
          </a:xfrm>
        </p:spPr>
        <p:txBody>
          <a:bodyPr>
            <a:noAutofit/>
          </a:bodyPr>
          <a:lstStyle/>
          <a:p>
            <a:pPr marL="342900" lvl="0" indent="-342900" eaLnBrk="0" fontAlgn="base" hangingPunct="0">
              <a:spcAft>
                <a:spcPct val="0"/>
              </a:spcAft>
              <a:buClr>
                <a:srgbClr val="000000"/>
              </a:buClr>
              <a:buSzTx/>
              <a:buFontTx/>
              <a:buChar char="•"/>
            </a:pPr>
            <a:r>
              <a:rPr lang="en-US" sz="3200" kern="0" dirty="0">
                <a:latin typeface="Calibri" panose="020F0502020204030204" pitchFamily="34" charset="0"/>
              </a:rPr>
              <a:t>Property remnant  with little or no value or utility to the owner</a:t>
            </a:r>
          </a:p>
          <a:p>
            <a:pPr marL="342900" lvl="0" indent="-342900" eaLnBrk="0" fontAlgn="base" hangingPunct="0">
              <a:spcAft>
                <a:spcPct val="0"/>
              </a:spcAft>
              <a:buClr>
                <a:srgbClr val="000000"/>
              </a:buClr>
              <a:buSzTx/>
              <a:buNone/>
            </a:pPr>
            <a:r>
              <a:rPr lang="en-US" sz="2000" i="1" kern="0" dirty="0">
                <a:solidFill>
                  <a:srgbClr val="333399"/>
                </a:solidFill>
                <a:latin typeface="Tahoma"/>
              </a:rPr>
              <a:t>	       </a:t>
            </a:r>
            <a:r>
              <a:rPr lang="en-US" sz="2000" i="1" kern="0" dirty="0" smtClean="0">
                <a:solidFill>
                  <a:srgbClr val="333399"/>
                </a:solidFill>
                <a:latin typeface="Tahoma"/>
              </a:rPr>
              <a:t>                                                   </a:t>
            </a:r>
            <a:r>
              <a:rPr lang="en-US" b="1" i="1" kern="0" dirty="0" smtClean="0">
                <a:solidFill>
                  <a:srgbClr val="333399"/>
                </a:solidFill>
                <a:latin typeface="Tahoma"/>
              </a:rPr>
              <a:t>49 </a:t>
            </a:r>
            <a:r>
              <a:rPr lang="en-US" b="1" i="1" kern="0" dirty="0">
                <a:solidFill>
                  <a:srgbClr val="333399"/>
                </a:solidFill>
                <a:latin typeface="Tahoma"/>
              </a:rPr>
              <a:t>CFR 24.2(a)(27)</a:t>
            </a:r>
          </a:p>
          <a:p>
            <a:pPr marL="342900" lvl="0" indent="-342900" eaLnBrk="0" fontAlgn="base" hangingPunct="0">
              <a:spcAft>
                <a:spcPct val="0"/>
              </a:spcAft>
              <a:buClr>
                <a:srgbClr val="000000"/>
              </a:buClr>
              <a:buSzTx/>
              <a:buNone/>
            </a:pPr>
            <a:endParaRPr lang="en-US" sz="1200" i="1" kern="0" dirty="0">
              <a:solidFill>
                <a:srgbClr val="333399"/>
              </a:solidFill>
              <a:latin typeface="Tahoma"/>
            </a:endParaRPr>
          </a:p>
          <a:p>
            <a:pPr marL="342900" lvl="0" indent="-342900" eaLnBrk="0" fontAlgn="base" hangingPunct="0">
              <a:spcAft>
                <a:spcPct val="0"/>
              </a:spcAft>
              <a:buClr>
                <a:srgbClr val="000000"/>
              </a:buClr>
              <a:buSzTx/>
              <a:buFontTx/>
              <a:buChar char="•"/>
            </a:pPr>
            <a:r>
              <a:rPr lang="en-US" sz="3200" kern="0" dirty="0">
                <a:latin typeface="Calibri" panose="020F0502020204030204" pitchFamily="34" charset="0"/>
              </a:rPr>
              <a:t>Agency must offer to acquire uneconomic remnants</a:t>
            </a:r>
            <a:r>
              <a:rPr lang="en-US" sz="3200" kern="0" dirty="0">
                <a:solidFill>
                  <a:srgbClr val="333399"/>
                </a:solidFill>
                <a:latin typeface="Tahoma"/>
              </a:rPr>
              <a:t>			</a:t>
            </a:r>
            <a:r>
              <a:rPr lang="en-US" sz="3200" kern="0" dirty="0" smtClean="0">
                <a:solidFill>
                  <a:srgbClr val="333399"/>
                </a:solidFill>
                <a:latin typeface="Tahoma"/>
              </a:rPr>
              <a:t>    </a:t>
            </a:r>
            <a:r>
              <a:rPr lang="en-US" b="1" i="1" kern="0" dirty="0" smtClean="0">
                <a:solidFill>
                  <a:srgbClr val="333399"/>
                </a:solidFill>
                <a:latin typeface="Tahoma"/>
              </a:rPr>
              <a:t>49 </a:t>
            </a:r>
            <a:r>
              <a:rPr lang="en-US" b="1" i="1" kern="0" dirty="0">
                <a:solidFill>
                  <a:srgbClr val="333399"/>
                </a:solidFill>
                <a:latin typeface="Tahoma"/>
              </a:rPr>
              <a:t>CFR 24.102(k</a:t>
            </a:r>
            <a:r>
              <a:rPr lang="en-US" b="1" i="1" kern="0" dirty="0" smtClean="0">
                <a:solidFill>
                  <a:srgbClr val="333399"/>
                </a:solidFill>
                <a:latin typeface="Tahoma"/>
              </a:rPr>
              <a:t>)</a:t>
            </a:r>
          </a:p>
          <a:p>
            <a:pPr marL="342900" lvl="0" indent="-342900" eaLnBrk="0" fontAlgn="base" hangingPunct="0">
              <a:spcAft>
                <a:spcPct val="0"/>
              </a:spcAft>
              <a:buClr>
                <a:srgbClr val="000000"/>
              </a:buClr>
              <a:buSzTx/>
              <a:buFontTx/>
              <a:buChar char="•"/>
            </a:pPr>
            <a:endParaRPr lang="en-US" b="1" i="1" kern="0" dirty="0" smtClean="0">
              <a:solidFill>
                <a:srgbClr val="333399"/>
              </a:solidFill>
              <a:latin typeface="Tahoma"/>
            </a:endParaRPr>
          </a:p>
          <a:p>
            <a:pPr marL="342900" lvl="0" indent="-342900" eaLnBrk="0" fontAlgn="base" hangingPunct="0">
              <a:spcAft>
                <a:spcPct val="0"/>
              </a:spcAft>
              <a:buClr>
                <a:srgbClr val="000000"/>
              </a:buClr>
              <a:buSzTx/>
              <a:buFontTx/>
              <a:buChar char="•"/>
            </a:pPr>
            <a:r>
              <a:rPr lang="en-US" sz="3200" kern="0" dirty="0" smtClean="0">
                <a:latin typeface="Calibri" panose="020F0502020204030204" pitchFamily="34" charset="0"/>
              </a:rPr>
              <a:t>Entity must confer with State DOT prior to disposal of any Uneconomic Remnants (Federal Aid) </a:t>
            </a:r>
            <a:endParaRPr lang="en-US" sz="3200" kern="0" dirty="0">
              <a:latin typeface="Calibri" panose="020F0502020204030204" pitchFamily="34" charset="0"/>
            </a:endParaRPr>
          </a:p>
          <a:p>
            <a:pPr marL="342900" lvl="0" indent="-342900" algn="l" fontAlgn="base">
              <a:lnSpc>
                <a:spcPct val="90000"/>
              </a:lnSpc>
              <a:spcBef>
                <a:spcPct val="0"/>
              </a:spcBef>
              <a:spcAft>
                <a:spcPct val="0"/>
              </a:spcAft>
              <a:buClr>
                <a:srgbClr val="000000"/>
              </a:buClr>
              <a:buFontTx/>
              <a:buChar char="•"/>
            </a:pPr>
            <a:endParaRPr lang="en-US" sz="3200" kern="0" dirty="0">
              <a:solidFill>
                <a:srgbClr val="333399"/>
              </a:solidFill>
              <a:latin typeface="Calibri" panose="020F0502020204030204" pitchFamily="34" charset="0"/>
            </a:endParaRPr>
          </a:p>
        </p:txBody>
      </p:sp>
      <p:sp>
        <p:nvSpPr>
          <p:cNvPr id="4" name="Rectangle 3"/>
          <p:cNvSpPr/>
          <p:nvPr/>
        </p:nvSpPr>
        <p:spPr>
          <a:xfrm>
            <a:off x="399586" y="-152400"/>
            <a:ext cx="441146" cy="646331"/>
          </a:xfrm>
          <a:prstGeom prst="rect">
            <a:avLst/>
          </a:prstGeom>
          <a:noFill/>
        </p:spPr>
        <p:txBody>
          <a:bodyPr wrap="none" lIns="91440" tIns="45720" rIns="91440" bIns="45720">
            <a:spAutoFit/>
          </a:bodyPr>
          <a:lstStyle/>
          <a:p>
            <a:pPr algn="ctr"/>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902384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8289" y="207419"/>
            <a:ext cx="8229600" cy="1143000"/>
          </a:xfrm>
        </p:spPr>
        <p:txBody>
          <a:bodyPr/>
          <a:lstStyle/>
          <a:p>
            <a:pPr algn="ctr"/>
            <a:r>
              <a:rPr kumimoji="0" lang="en-US" sz="4000" b="1" i="0" u="none" strike="noStrike" kern="0" cap="none" spc="0" normalizeH="0" baseline="0" noProof="0" dirty="0" smtClean="0">
                <a:ln>
                  <a:noFill/>
                </a:ln>
                <a:solidFill>
                  <a:schemeClr val="tx1"/>
                </a:solidFill>
                <a:effectLst/>
                <a:uLnTx/>
                <a:uFillTx/>
                <a:latin typeface="Calibri" panose="020F0502020204030204" pitchFamily="34" charset="0"/>
              </a:rPr>
              <a:t>Acquisition Process</a:t>
            </a:r>
            <a:endParaRPr lang="en-US" dirty="0">
              <a:solidFill>
                <a:schemeClr val="tx1"/>
              </a:solidFill>
              <a:latin typeface="Calibri" panose="020F0502020204030204" pitchFamily="34" charset="0"/>
            </a:endParaRPr>
          </a:p>
        </p:txBody>
      </p:sp>
      <p:sp>
        <p:nvSpPr>
          <p:cNvPr id="5" name="Content Placeholder 4"/>
          <p:cNvSpPr>
            <a:spLocks noGrp="1"/>
          </p:cNvSpPr>
          <p:nvPr>
            <p:ph idx="1"/>
          </p:nvPr>
        </p:nvSpPr>
        <p:spPr>
          <a:xfrm>
            <a:off x="914400" y="1295400"/>
            <a:ext cx="7467600" cy="5334000"/>
          </a:xfrm>
        </p:spPr>
        <p:txBody>
          <a:bodyPr>
            <a:normAutofit lnSpcReduction="10000"/>
          </a:bodyPr>
          <a:lstStyle/>
          <a:p>
            <a:pPr lvl="0" defTabSz="685800" fontAlgn="base">
              <a:lnSpc>
                <a:spcPct val="90000"/>
              </a:lnSpc>
              <a:spcAft>
                <a:spcPct val="0"/>
              </a:spcAft>
              <a:buClr>
                <a:srgbClr val="000000"/>
              </a:buClr>
            </a:pPr>
            <a:r>
              <a:rPr lang="en-US" sz="3200" kern="0" dirty="0" smtClean="0">
                <a:latin typeface="Calibri" panose="020F0502020204030204" pitchFamily="34" charset="0"/>
              </a:rPr>
              <a:t>Right </a:t>
            </a:r>
            <a:r>
              <a:rPr lang="en-US" sz="3200" kern="0" dirty="0">
                <a:latin typeface="Calibri" panose="020F0502020204030204" pitchFamily="34" charset="0"/>
              </a:rPr>
              <a:t>of Way acquisition takes on average </a:t>
            </a:r>
            <a:r>
              <a:rPr lang="en-US" sz="3200" b="1" kern="0" dirty="0">
                <a:latin typeface="Calibri" panose="020F0502020204030204" pitchFamily="34" charset="0"/>
              </a:rPr>
              <a:t>6 months </a:t>
            </a:r>
            <a:r>
              <a:rPr lang="en-US" sz="3200" kern="0" dirty="0">
                <a:latin typeface="Calibri" panose="020F0502020204030204" pitchFamily="34" charset="0"/>
              </a:rPr>
              <a:t>to complete </a:t>
            </a:r>
            <a:endParaRPr lang="en-US" sz="3200" kern="0" dirty="0" smtClean="0">
              <a:latin typeface="Calibri" panose="020F0502020204030204" pitchFamily="34" charset="0"/>
            </a:endParaRPr>
          </a:p>
          <a:p>
            <a:pPr lvl="0" defTabSz="685800" fontAlgn="base">
              <a:lnSpc>
                <a:spcPct val="90000"/>
              </a:lnSpc>
              <a:spcAft>
                <a:spcPct val="0"/>
              </a:spcAft>
              <a:buClr>
                <a:srgbClr val="000000"/>
              </a:buClr>
            </a:pPr>
            <a:endParaRPr lang="en-US" sz="3200" kern="0" dirty="0">
              <a:latin typeface="Calibri" panose="020F0502020204030204" pitchFamily="34" charset="0"/>
            </a:endParaRPr>
          </a:p>
          <a:p>
            <a:pPr lvl="0" defTabSz="685800" fontAlgn="base">
              <a:lnSpc>
                <a:spcPct val="90000"/>
              </a:lnSpc>
              <a:spcAft>
                <a:spcPct val="0"/>
              </a:spcAft>
              <a:buClr>
                <a:srgbClr val="000000"/>
              </a:buClr>
            </a:pPr>
            <a:r>
              <a:rPr lang="en-US" sz="3200" kern="0" dirty="0" smtClean="0">
                <a:latin typeface="Calibri" panose="020F0502020204030204" pitchFamily="34" charset="0"/>
              </a:rPr>
              <a:t>Type </a:t>
            </a:r>
            <a:r>
              <a:rPr lang="en-US" sz="3200" kern="0" dirty="0">
                <a:latin typeface="Calibri" panose="020F0502020204030204" pitchFamily="34" charset="0"/>
              </a:rPr>
              <a:t>of project does change the required </a:t>
            </a:r>
            <a:r>
              <a:rPr lang="en-US" sz="3200" kern="0" dirty="0" smtClean="0">
                <a:latin typeface="Calibri" panose="020F0502020204030204" pitchFamily="34" charset="0"/>
              </a:rPr>
              <a:t>timelines</a:t>
            </a:r>
          </a:p>
          <a:p>
            <a:pPr lvl="0" defTabSz="685800" fontAlgn="base">
              <a:lnSpc>
                <a:spcPct val="90000"/>
              </a:lnSpc>
              <a:spcAft>
                <a:spcPct val="0"/>
              </a:spcAft>
              <a:buClr>
                <a:srgbClr val="000000"/>
              </a:buClr>
            </a:pPr>
            <a:endParaRPr lang="en-US" sz="3200" kern="0" dirty="0">
              <a:latin typeface="Calibri" panose="020F0502020204030204" pitchFamily="34" charset="0"/>
            </a:endParaRPr>
          </a:p>
          <a:p>
            <a:pPr lvl="0" defTabSz="685800" fontAlgn="base">
              <a:lnSpc>
                <a:spcPct val="90000"/>
              </a:lnSpc>
              <a:spcAft>
                <a:spcPct val="0"/>
              </a:spcAft>
              <a:buClr>
                <a:srgbClr val="000000"/>
              </a:buClr>
            </a:pPr>
            <a:r>
              <a:rPr lang="en-US" sz="3200" kern="0" dirty="0" smtClean="0">
                <a:latin typeface="Calibri" panose="020F0502020204030204" pitchFamily="34" charset="0"/>
              </a:rPr>
              <a:t>No </a:t>
            </a:r>
            <a:r>
              <a:rPr lang="en-US" sz="3200" kern="0" dirty="0">
                <a:latin typeface="Calibri" panose="020F0502020204030204" pitchFamily="34" charset="0"/>
              </a:rPr>
              <a:t>short cuts around the acquisition </a:t>
            </a:r>
            <a:r>
              <a:rPr lang="en-US" sz="3200" kern="0" dirty="0" smtClean="0">
                <a:latin typeface="Calibri" panose="020F0502020204030204" pitchFamily="34" charset="0"/>
              </a:rPr>
              <a:t>process</a:t>
            </a:r>
          </a:p>
          <a:p>
            <a:pPr lvl="0" defTabSz="685800" fontAlgn="base">
              <a:lnSpc>
                <a:spcPct val="90000"/>
              </a:lnSpc>
              <a:spcAft>
                <a:spcPct val="0"/>
              </a:spcAft>
              <a:buClr>
                <a:srgbClr val="000000"/>
              </a:buClr>
            </a:pPr>
            <a:endParaRPr lang="en-US" sz="3200" kern="0" dirty="0">
              <a:latin typeface="Calibri" panose="020F0502020204030204" pitchFamily="34" charset="0"/>
            </a:endParaRPr>
          </a:p>
          <a:p>
            <a:pPr lvl="0" defTabSz="685800" fontAlgn="base">
              <a:lnSpc>
                <a:spcPct val="90000"/>
              </a:lnSpc>
              <a:spcAft>
                <a:spcPct val="0"/>
              </a:spcAft>
              <a:buClr>
                <a:srgbClr val="000000"/>
              </a:buClr>
            </a:pPr>
            <a:r>
              <a:rPr lang="en-US" sz="3200" kern="0" dirty="0" smtClean="0">
                <a:latin typeface="Calibri" panose="020F0502020204030204" pitchFamily="34" charset="0"/>
              </a:rPr>
              <a:t>Acquisition </a:t>
            </a:r>
            <a:r>
              <a:rPr lang="en-US" sz="3200" kern="0" dirty="0">
                <a:latin typeface="Calibri" panose="020F0502020204030204" pitchFamily="34" charset="0"/>
              </a:rPr>
              <a:t>Agent must be qualified to perform acquisition activities</a:t>
            </a:r>
          </a:p>
          <a:p>
            <a:pPr marL="0" lvl="0" indent="0" defTabSz="685800" fontAlgn="base">
              <a:lnSpc>
                <a:spcPct val="90000"/>
              </a:lnSpc>
              <a:spcAft>
                <a:spcPct val="0"/>
              </a:spcAft>
              <a:buClr>
                <a:srgbClr val="000000"/>
              </a:buClr>
              <a:buNone/>
            </a:pPr>
            <a:r>
              <a:rPr lang="en-US" kern="0" dirty="0">
                <a:solidFill>
                  <a:srgbClr val="333399"/>
                </a:solidFill>
                <a:latin typeface="Tahoma"/>
              </a:rPr>
              <a:t>	</a:t>
            </a:r>
          </a:p>
          <a:p>
            <a:endParaRPr lang="en-US" dirty="0"/>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Tree>
    <p:extLst>
      <p:ext uri="{BB962C8B-B14F-4D97-AF65-F5344CB8AC3E}">
        <p14:creationId xmlns:p14="http://schemas.microsoft.com/office/powerpoint/2010/main" val="1307496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5439" y="457200"/>
            <a:ext cx="8229600" cy="943745"/>
          </a:xfrm>
        </p:spPr>
        <p:txBody>
          <a:bodyPr/>
          <a:lstStyle/>
          <a:p>
            <a:pPr algn="ctr"/>
            <a:r>
              <a:rPr kumimoji="0" lang="en-US" sz="4000" b="1" i="0" u="none" strike="noStrike" kern="0" cap="none" spc="0" normalizeH="0" baseline="0" noProof="0" dirty="0" smtClean="0">
                <a:ln>
                  <a:noFill/>
                </a:ln>
                <a:solidFill>
                  <a:schemeClr val="tx1"/>
                </a:solidFill>
                <a:effectLst/>
                <a:uLnTx/>
                <a:uFillTx/>
                <a:latin typeface="Calibri" panose="020F0502020204030204" pitchFamily="34" charset="0"/>
              </a:rPr>
              <a:t>Acquisition Process </a:t>
            </a:r>
            <a:r>
              <a:rPr kumimoji="0" lang="en-US" sz="3600" b="1" i="0" u="none" strike="noStrike" kern="0" cap="none" spc="0" normalizeH="0" baseline="0" noProof="0" dirty="0" smtClean="0">
                <a:ln>
                  <a:noFill/>
                </a:ln>
                <a:solidFill>
                  <a:schemeClr val="tx1"/>
                </a:solidFill>
                <a:effectLst/>
                <a:uLnTx/>
                <a:uFillTx/>
                <a:latin typeface="Calibri" panose="020F0502020204030204" pitchFamily="34" charset="0"/>
              </a:rPr>
              <a:t>(cont’d)</a:t>
            </a:r>
            <a:endParaRPr lang="en-US" sz="3600" dirty="0">
              <a:solidFill>
                <a:schemeClr val="tx1"/>
              </a:solidFill>
              <a:latin typeface="Calibri" panose="020F0502020204030204" pitchFamily="34" charset="0"/>
            </a:endParaRPr>
          </a:p>
        </p:txBody>
      </p:sp>
      <p:sp>
        <p:nvSpPr>
          <p:cNvPr id="5" name="Content Placeholder 4"/>
          <p:cNvSpPr>
            <a:spLocks noGrp="1"/>
          </p:cNvSpPr>
          <p:nvPr>
            <p:ph idx="1"/>
          </p:nvPr>
        </p:nvSpPr>
        <p:spPr>
          <a:xfrm>
            <a:off x="381000" y="1676400"/>
            <a:ext cx="8382000" cy="4267200"/>
          </a:xfrm>
        </p:spPr>
        <p:txBody>
          <a:bodyPr>
            <a:normAutofit fontScale="47500" lnSpcReduction="20000"/>
          </a:bodyPr>
          <a:lstStyle/>
          <a:p>
            <a:pPr lvl="0" defTabSz="685800" fontAlgn="base">
              <a:lnSpc>
                <a:spcPct val="90000"/>
              </a:lnSpc>
              <a:spcAft>
                <a:spcPct val="0"/>
              </a:spcAft>
              <a:buClr>
                <a:srgbClr val="000000"/>
              </a:buClr>
            </a:pPr>
            <a:r>
              <a:rPr lang="en-US" sz="6700" kern="0" dirty="0" smtClean="0">
                <a:latin typeface="Calibri" panose="020F0502020204030204" pitchFamily="34" charset="0"/>
              </a:rPr>
              <a:t>T/LGA </a:t>
            </a:r>
            <a:r>
              <a:rPr lang="en-US" sz="6700" kern="0" dirty="0">
                <a:latin typeface="Calibri" panose="020F0502020204030204" pitchFamily="34" charset="0"/>
              </a:rPr>
              <a:t>is required to provide </a:t>
            </a:r>
            <a:r>
              <a:rPr lang="en-US" sz="6700" kern="0" dirty="0" smtClean="0">
                <a:latin typeface="Calibri" panose="020F0502020204030204" pitchFamily="34" charset="0"/>
              </a:rPr>
              <a:t>  qualifications </a:t>
            </a:r>
            <a:r>
              <a:rPr lang="en-US" sz="6700" kern="0" dirty="0">
                <a:latin typeface="Calibri" panose="020F0502020204030204" pitchFamily="34" charset="0"/>
              </a:rPr>
              <a:t>for all acquisition staff to ROW Bureau for review and approval. </a:t>
            </a:r>
            <a:endParaRPr lang="en-US" sz="6700" kern="0" dirty="0" smtClean="0">
              <a:latin typeface="Calibri" panose="020F0502020204030204" pitchFamily="34" charset="0"/>
            </a:endParaRPr>
          </a:p>
          <a:p>
            <a:pPr marL="0" lvl="0" indent="0" defTabSz="685800" fontAlgn="base">
              <a:lnSpc>
                <a:spcPct val="90000"/>
              </a:lnSpc>
              <a:spcAft>
                <a:spcPct val="0"/>
              </a:spcAft>
              <a:buClr>
                <a:srgbClr val="000000"/>
              </a:buClr>
              <a:buNone/>
            </a:pPr>
            <a:endParaRPr lang="en-US" sz="6700" kern="0" dirty="0">
              <a:latin typeface="Calibri" panose="020F0502020204030204" pitchFamily="34" charset="0"/>
            </a:endParaRPr>
          </a:p>
          <a:p>
            <a:pPr lvl="0" defTabSz="685800" fontAlgn="base">
              <a:lnSpc>
                <a:spcPct val="90000"/>
              </a:lnSpc>
              <a:spcAft>
                <a:spcPct val="0"/>
              </a:spcAft>
              <a:buClr>
                <a:srgbClr val="000000"/>
              </a:buClr>
            </a:pPr>
            <a:r>
              <a:rPr lang="en-US" sz="6700" kern="0" dirty="0" smtClean="0">
                <a:latin typeface="Calibri" panose="020F0502020204030204" pitchFamily="34" charset="0"/>
              </a:rPr>
              <a:t>Owners </a:t>
            </a:r>
            <a:r>
              <a:rPr lang="en-US" sz="6700" kern="0" dirty="0">
                <a:latin typeface="Calibri" panose="020F0502020204030204" pitchFamily="34" charset="0"/>
              </a:rPr>
              <a:t>of property rights to be acquired must be treated fairly, equitably and consistently</a:t>
            </a:r>
            <a:r>
              <a:rPr lang="en-US" sz="6700" kern="0" dirty="0" smtClean="0">
                <a:latin typeface="Calibri" panose="020F0502020204030204" pitchFamily="34" charset="0"/>
              </a:rPr>
              <a:t>.</a:t>
            </a:r>
          </a:p>
          <a:p>
            <a:pPr marL="0" lvl="0" indent="0" defTabSz="685800" fontAlgn="base">
              <a:lnSpc>
                <a:spcPct val="90000"/>
              </a:lnSpc>
              <a:spcAft>
                <a:spcPct val="0"/>
              </a:spcAft>
              <a:buClr>
                <a:srgbClr val="000000"/>
              </a:buClr>
              <a:buNone/>
            </a:pPr>
            <a:endParaRPr lang="en-US" sz="6700" kern="0" dirty="0">
              <a:latin typeface="Calibri" panose="020F0502020204030204" pitchFamily="34" charset="0"/>
            </a:endParaRPr>
          </a:p>
          <a:p>
            <a:pPr lvl="0" defTabSz="685800" fontAlgn="base">
              <a:lnSpc>
                <a:spcPct val="90000"/>
              </a:lnSpc>
              <a:spcAft>
                <a:spcPct val="0"/>
              </a:spcAft>
              <a:buClr>
                <a:srgbClr val="000000"/>
              </a:buClr>
            </a:pPr>
            <a:r>
              <a:rPr lang="en-US" sz="6700" kern="0" dirty="0" smtClean="0">
                <a:latin typeface="Calibri" panose="020F0502020204030204" pitchFamily="34" charset="0"/>
              </a:rPr>
              <a:t>All </a:t>
            </a:r>
            <a:r>
              <a:rPr lang="en-US" sz="6700" kern="0" dirty="0">
                <a:latin typeface="Calibri" panose="020F0502020204030204" pitchFamily="34" charset="0"/>
              </a:rPr>
              <a:t>reasonable efforts to contact property owner must be made. </a:t>
            </a:r>
            <a:endParaRPr lang="en-US" sz="6700" kern="0" dirty="0" smtClean="0">
              <a:latin typeface="Calibri" panose="020F0502020204030204" pitchFamily="34" charset="0"/>
            </a:endParaRPr>
          </a:p>
          <a:p>
            <a:pPr marL="0" lvl="0" indent="0" defTabSz="685800" fontAlgn="base">
              <a:lnSpc>
                <a:spcPct val="90000"/>
              </a:lnSpc>
              <a:spcAft>
                <a:spcPct val="0"/>
              </a:spcAft>
              <a:buClr>
                <a:srgbClr val="000000"/>
              </a:buClr>
              <a:buNone/>
            </a:pPr>
            <a:endParaRPr lang="en-US" sz="3500" kern="0" dirty="0">
              <a:latin typeface="Calibri" panose="020F0502020204030204" pitchFamily="34" charset="0"/>
            </a:endParaRPr>
          </a:p>
          <a:p>
            <a:pPr marL="0" lvl="0" indent="0" fontAlgn="base">
              <a:spcBef>
                <a:spcPct val="0"/>
              </a:spcBef>
              <a:spcAft>
                <a:spcPct val="0"/>
              </a:spcAft>
              <a:buClr>
                <a:srgbClr val="AD0101"/>
              </a:buClr>
              <a:buNone/>
            </a:pPr>
            <a:r>
              <a:rPr lang="en-US" sz="2800" b="1" i="1" dirty="0" smtClean="0">
                <a:solidFill>
                  <a:srgbClr val="333399"/>
                </a:solidFill>
                <a:latin typeface="Tahoma"/>
              </a:rPr>
              <a:t>                                                           </a:t>
            </a: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fontAlgn="base">
              <a:spcBef>
                <a:spcPct val="0"/>
              </a:spcBef>
              <a:spcAft>
                <a:spcPct val="0"/>
              </a:spcAft>
              <a:buNone/>
            </a:pPr>
            <a:r>
              <a:rPr lang="en-US" sz="2800" b="1" i="1" dirty="0" smtClean="0">
                <a:solidFill>
                  <a:srgbClr val="333399"/>
                </a:solidFill>
                <a:latin typeface="Tahoma"/>
              </a:rPr>
              <a:t>   </a:t>
            </a:r>
            <a:endParaRPr lang="en-US" dirty="0"/>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Tree>
    <p:extLst>
      <p:ext uri="{BB962C8B-B14F-4D97-AF65-F5344CB8AC3E}">
        <p14:creationId xmlns:p14="http://schemas.microsoft.com/office/powerpoint/2010/main" val="405278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0946" y="304800"/>
            <a:ext cx="8229600" cy="990600"/>
          </a:xfrm>
        </p:spPr>
        <p:txBody>
          <a:bodyPr/>
          <a:lstStyle/>
          <a:p>
            <a:pPr algn="ctr"/>
            <a:r>
              <a:rPr lang="en-US" b="1" kern="0" spc="0" dirty="0" smtClean="0">
                <a:solidFill>
                  <a:schemeClr val="tx1"/>
                </a:solidFill>
                <a:latin typeface="Calibri" panose="020F0502020204030204" pitchFamily="34" charset="0"/>
              </a:rPr>
              <a:t>The Offer</a:t>
            </a:r>
            <a:endParaRPr lang="en-US" sz="3200" dirty="0">
              <a:solidFill>
                <a:schemeClr val="tx1"/>
              </a:solidFill>
              <a:latin typeface="Calibri" panose="020F0502020204030204" pitchFamily="34" charset="0"/>
            </a:endParaRPr>
          </a:p>
        </p:txBody>
      </p:sp>
      <p:sp>
        <p:nvSpPr>
          <p:cNvPr id="5" name="Content Placeholder 4"/>
          <p:cNvSpPr>
            <a:spLocks noGrp="1"/>
          </p:cNvSpPr>
          <p:nvPr>
            <p:ph idx="1"/>
          </p:nvPr>
        </p:nvSpPr>
        <p:spPr>
          <a:xfrm>
            <a:off x="718373" y="1219200"/>
            <a:ext cx="7467600" cy="5181600"/>
          </a:xfrm>
        </p:spPr>
        <p:txBody>
          <a:bodyPr>
            <a:normAutofit lnSpcReduction="10000"/>
          </a:bodyPr>
          <a:lstStyle/>
          <a:p>
            <a:pPr marL="0" lvl="0" indent="0" defTabSz="685800" fontAlgn="base">
              <a:lnSpc>
                <a:spcPct val="90000"/>
              </a:lnSpc>
              <a:spcAft>
                <a:spcPct val="0"/>
              </a:spcAft>
              <a:buClr>
                <a:srgbClr val="000000"/>
              </a:buClr>
              <a:buNone/>
            </a:pPr>
            <a:endParaRPr lang="en-US" kern="0" dirty="0">
              <a:solidFill>
                <a:srgbClr val="333399"/>
              </a:solidFill>
              <a:latin typeface="Tahoma"/>
            </a:endParaRPr>
          </a:p>
          <a:p>
            <a:pPr marL="342900" marR="0" lvl="0" indent="-342900" algn="just">
              <a:lnSpc>
                <a:spcPct val="115000"/>
              </a:lnSpc>
              <a:spcBef>
                <a:spcPts val="0"/>
              </a:spcBef>
              <a:spcAft>
                <a:spcPts val="0"/>
              </a:spcAft>
              <a:buFont typeface="Symbol"/>
              <a:buChar char=""/>
            </a:pPr>
            <a:r>
              <a:rPr lang="en-US" sz="3200" dirty="0">
                <a:latin typeface="Calibri"/>
                <a:ea typeface="Calibri"/>
                <a:cs typeface="Times New Roman"/>
              </a:rPr>
              <a:t>Formal Offer must be made to property owner; must contain “statement of offer</a:t>
            </a:r>
            <a:r>
              <a:rPr lang="en-US" sz="3200" dirty="0" smtClean="0">
                <a:latin typeface="Calibri"/>
                <a:ea typeface="Calibri"/>
                <a:cs typeface="Times New Roman"/>
              </a:rPr>
              <a:t>”</a:t>
            </a:r>
          </a:p>
          <a:p>
            <a:pPr marL="0" marR="0" lvl="0" indent="0" algn="just">
              <a:lnSpc>
                <a:spcPct val="115000"/>
              </a:lnSpc>
              <a:spcBef>
                <a:spcPts val="0"/>
              </a:spcBef>
              <a:spcAft>
                <a:spcPts val="0"/>
              </a:spcAft>
              <a:buNone/>
            </a:pPr>
            <a:endParaRPr lang="en-US" sz="32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sz="3200" dirty="0">
                <a:latin typeface="Calibri"/>
                <a:ea typeface="Calibri"/>
                <a:cs typeface="Times New Roman"/>
              </a:rPr>
              <a:t>Property owner has 30 days to review offer</a:t>
            </a:r>
            <a:r>
              <a:rPr lang="en-US" sz="3200" dirty="0" smtClean="0">
                <a:latin typeface="Calibri"/>
                <a:ea typeface="Calibri"/>
                <a:cs typeface="Times New Roman"/>
              </a:rPr>
              <a:t>. </a:t>
            </a:r>
            <a:r>
              <a:rPr lang="en-US" sz="3200" b="1" i="1" dirty="0">
                <a:solidFill>
                  <a:srgbClr val="0033CC"/>
                </a:solidFill>
                <a:latin typeface="Calibri"/>
                <a:ea typeface="Calibri"/>
                <a:cs typeface="Times New Roman"/>
              </a:rPr>
              <a:t>(49 CFR part 24.102(f</a:t>
            </a:r>
            <a:r>
              <a:rPr lang="en-US" sz="3200" b="1" i="1" dirty="0" smtClean="0">
                <a:solidFill>
                  <a:srgbClr val="0033CC"/>
                </a:solidFill>
                <a:latin typeface="Calibri"/>
                <a:ea typeface="Calibri"/>
                <a:cs typeface="Times New Roman"/>
              </a:rPr>
              <a:t>))</a:t>
            </a:r>
          </a:p>
          <a:p>
            <a:pPr marL="342900" marR="0" lvl="0" indent="-342900" algn="just">
              <a:lnSpc>
                <a:spcPct val="115000"/>
              </a:lnSpc>
              <a:spcBef>
                <a:spcPts val="0"/>
              </a:spcBef>
              <a:spcAft>
                <a:spcPts val="0"/>
              </a:spcAft>
              <a:buFont typeface="Symbol"/>
              <a:buChar char=""/>
            </a:pPr>
            <a:endParaRPr lang="en-US" sz="3200" b="1" i="1" dirty="0">
              <a:solidFill>
                <a:srgbClr val="0033CC"/>
              </a:solidFill>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sz="3200" dirty="0">
                <a:latin typeface="Calibri"/>
                <a:ea typeface="Calibri"/>
                <a:cs typeface="Times New Roman"/>
              </a:rPr>
              <a:t>Property owner may counter offer/must present support for value they are </a:t>
            </a:r>
            <a:r>
              <a:rPr lang="en-US" sz="3200" dirty="0" smtClean="0">
                <a:latin typeface="Calibri"/>
                <a:ea typeface="Calibri"/>
                <a:cs typeface="Times New Roman"/>
              </a:rPr>
              <a:t>seeking</a:t>
            </a:r>
            <a:endParaRPr lang="en-US" sz="3200" dirty="0">
              <a:latin typeface="Calibri"/>
              <a:ea typeface="Calibri"/>
              <a:cs typeface="Times New Roman"/>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Tree>
    <p:extLst>
      <p:ext uri="{BB962C8B-B14F-4D97-AF65-F5344CB8AC3E}">
        <p14:creationId xmlns:p14="http://schemas.microsoft.com/office/powerpoint/2010/main" val="700267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0946" y="201976"/>
            <a:ext cx="8229600" cy="990600"/>
          </a:xfrm>
        </p:spPr>
        <p:txBody>
          <a:bodyPr/>
          <a:lstStyle/>
          <a:p>
            <a:pPr algn="ctr"/>
            <a:r>
              <a:rPr lang="en-US" b="1" kern="0" spc="0" dirty="0" smtClean="0">
                <a:solidFill>
                  <a:schemeClr val="tx1"/>
                </a:solidFill>
                <a:latin typeface="Calibri" panose="020F0502020204030204" pitchFamily="34" charset="0"/>
              </a:rPr>
              <a:t>The Offer </a:t>
            </a:r>
            <a:r>
              <a:rPr lang="en-US" sz="3200" b="1" kern="0" spc="0" dirty="0" smtClean="0">
                <a:solidFill>
                  <a:schemeClr val="tx1"/>
                </a:solidFill>
                <a:latin typeface="Calibri" panose="020F0502020204030204" pitchFamily="34" charset="0"/>
              </a:rPr>
              <a:t>(cont’d)</a:t>
            </a:r>
            <a:endParaRPr lang="en-US" sz="3200"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1143000"/>
            <a:ext cx="7467600" cy="5410200"/>
          </a:xfrm>
        </p:spPr>
        <p:txBody>
          <a:bodyPr>
            <a:normAutofit fontScale="92500"/>
          </a:bodyPr>
          <a:lstStyle/>
          <a:p>
            <a:pPr marL="0" lvl="0" indent="0" defTabSz="685800" fontAlgn="base">
              <a:lnSpc>
                <a:spcPct val="90000"/>
              </a:lnSpc>
              <a:spcAft>
                <a:spcPct val="0"/>
              </a:spcAft>
              <a:buClr>
                <a:srgbClr val="000000"/>
              </a:buClr>
              <a:buNone/>
            </a:pPr>
            <a:endParaRPr lang="en-US" kern="0" dirty="0">
              <a:solidFill>
                <a:srgbClr val="333399"/>
              </a:solidFill>
              <a:latin typeface="Tahoma"/>
            </a:endParaRPr>
          </a:p>
          <a:p>
            <a:pPr marL="342900" marR="0" lvl="0" indent="-342900" algn="just">
              <a:lnSpc>
                <a:spcPct val="115000"/>
              </a:lnSpc>
              <a:spcBef>
                <a:spcPts val="0"/>
              </a:spcBef>
              <a:spcAft>
                <a:spcPts val="0"/>
              </a:spcAft>
              <a:buFont typeface="Symbol"/>
              <a:buChar char=""/>
            </a:pPr>
            <a:r>
              <a:rPr lang="en-US" sz="3200" dirty="0" smtClean="0">
                <a:latin typeface="Calibri"/>
                <a:ea typeface="Calibri"/>
                <a:cs typeface="Times New Roman"/>
              </a:rPr>
              <a:t>After </a:t>
            </a:r>
            <a:r>
              <a:rPr lang="en-US" sz="3200" dirty="0">
                <a:latin typeface="Calibri"/>
                <a:ea typeface="Calibri"/>
                <a:cs typeface="Times New Roman"/>
              </a:rPr>
              <a:t>30 days a letter of intent is sent to property owner.  They now have 25 days to respond. </a:t>
            </a:r>
            <a:r>
              <a:rPr lang="en-US" sz="3200" b="1" i="1" dirty="0">
                <a:solidFill>
                  <a:srgbClr val="0033CC"/>
                </a:solidFill>
                <a:latin typeface="Calibri"/>
                <a:ea typeface="Calibri"/>
                <a:cs typeface="Times New Roman"/>
              </a:rPr>
              <a:t>(NMSA 42A-1-5) </a:t>
            </a:r>
            <a:endParaRPr lang="en-US" sz="3200" b="1" i="1" dirty="0" smtClean="0">
              <a:solidFill>
                <a:srgbClr val="0033CC"/>
              </a:solidFill>
              <a:latin typeface="Calibri"/>
              <a:ea typeface="Calibri"/>
              <a:cs typeface="Times New Roman"/>
            </a:endParaRPr>
          </a:p>
          <a:p>
            <a:pPr marL="342900" marR="0" lvl="0" indent="-342900" algn="just">
              <a:lnSpc>
                <a:spcPct val="115000"/>
              </a:lnSpc>
              <a:spcBef>
                <a:spcPts val="0"/>
              </a:spcBef>
              <a:spcAft>
                <a:spcPts val="0"/>
              </a:spcAft>
              <a:buFont typeface="Symbol"/>
              <a:buChar char=""/>
            </a:pPr>
            <a:endParaRPr lang="en-US" sz="3200" b="1" i="1" dirty="0">
              <a:solidFill>
                <a:srgbClr val="0033CC"/>
              </a:solidFill>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sz="3200" dirty="0">
                <a:latin typeface="Calibri"/>
                <a:ea typeface="Calibri"/>
                <a:cs typeface="Times New Roman"/>
              </a:rPr>
              <a:t>After 25 days if you have not secured right of way, you submit for condemnation.  </a:t>
            </a:r>
            <a:endParaRPr lang="en-US" sz="3200" dirty="0" smtClean="0">
              <a:latin typeface="Calibri"/>
              <a:ea typeface="Calibri"/>
              <a:cs typeface="Times New Roman"/>
            </a:endParaRPr>
          </a:p>
          <a:p>
            <a:pPr marL="342900" marR="0" lvl="0" indent="-342900" algn="just">
              <a:lnSpc>
                <a:spcPct val="115000"/>
              </a:lnSpc>
              <a:spcBef>
                <a:spcPts val="0"/>
              </a:spcBef>
              <a:spcAft>
                <a:spcPts val="0"/>
              </a:spcAft>
              <a:buFont typeface="Symbol"/>
              <a:buChar char=""/>
            </a:pPr>
            <a:endParaRPr lang="en-US" sz="32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dirty="0">
                <a:latin typeface="Calibri"/>
                <a:ea typeface="Calibri"/>
                <a:cs typeface="Times New Roman"/>
              </a:rPr>
              <a:t>Preliminary order of entry may take 4-6 weeks to obtain. </a:t>
            </a:r>
            <a:endParaRPr lang="en-US" sz="3200" dirty="0">
              <a:effectLst/>
              <a:latin typeface="Calibri"/>
              <a:ea typeface="Calibri"/>
              <a:cs typeface="Times New Roman"/>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Tree>
    <p:extLst>
      <p:ext uri="{BB962C8B-B14F-4D97-AF65-F5344CB8AC3E}">
        <p14:creationId xmlns:p14="http://schemas.microsoft.com/office/powerpoint/2010/main" val="358861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01976"/>
            <a:ext cx="8229600" cy="990600"/>
          </a:xfrm>
        </p:spPr>
        <p:txBody>
          <a:bodyPr>
            <a:normAutofit/>
          </a:bodyPr>
          <a:lstStyle/>
          <a:p>
            <a:pPr algn="ctr"/>
            <a:r>
              <a:rPr lang="en-US" b="1" kern="0" spc="0" dirty="0" smtClean="0">
                <a:solidFill>
                  <a:schemeClr val="tx1"/>
                </a:solidFill>
                <a:latin typeface="Calibri" panose="020F0502020204030204" pitchFamily="34" charset="0"/>
              </a:rPr>
              <a:t>Closing The Deal</a:t>
            </a:r>
            <a:endParaRPr lang="en-US" dirty="0">
              <a:solidFill>
                <a:schemeClr val="tx1"/>
              </a:solidFill>
              <a:latin typeface="Calibri" panose="020F0502020204030204" pitchFamily="34" charset="0"/>
            </a:endParaRPr>
          </a:p>
        </p:txBody>
      </p:sp>
      <p:sp>
        <p:nvSpPr>
          <p:cNvPr id="5" name="Content Placeholder 4"/>
          <p:cNvSpPr>
            <a:spLocks noGrp="1"/>
          </p:cNvSpPr>
          <p:nvPr>
            <p:ph idx="1"/>
          </p:nvPr>
        </p:nvSpPr>
        <p:spPr>
          <a:xfrm>
            <a:off x="717092" y="838200"/>
            <a:ext cx="7467600" cy="5867400"/>
          </a:xfrm>
        </p:spPr>
        <p:txBody>
          <a:bodyPr>
            <a:normAutofit fontScale="92500"/>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342900" marR="0" lvl="0" indent="-342900" algn="just">
              <a:lnSpc>
                <a:spcPct val="115000"/>
              </a:lnSpc>
              <a:spcBef>
                <a:spcPts val="0"/>
              </a:spcBef>
              <a:spcAft>
                <a:spcPts val="0"/>
              </a:spcAft>
              <a:buFont typeface="Symbol"/>
              <a:buChar char=""/>
            </a:pPr>
            <a:r>
              <a:rPr lang="en-US" sz="3200" dirty="0">
                <a:latin typeface="Calibri"/>
                <a:ea typeface="Calibri"/>
                <a:cs typeface="Times New Roman"/>
              </a:rPr>
              <a:t>Obtain </a:t>
            </a:r>
            <a:r>
              <a:rPr lang="en-US" sz="3200" dirty="0" smtClean="0">
                <a:latin typeface="Calibri"/>
                <a:ea typeface="Calibri"/>
                <a:cs typeface="Times New Roman"/>
              </a:rPr>
              <a:t>all necessary releases, payment of taxes</a:t>
            </a:r>
          </a:p>
          <a:p>
            <a:pPr marL="0" marR="0" lvl="0" indent="0" algn="just">
              <a:lnSpc>
                <a:spcPct val="115000"/>
              </a:lnSpc>
              <a:spcBef>
                <a:spcPts val="0"/>
              </a:spcBef>
              <a:spcAft>
                <a:spcPts val="0"/>
              </a:spcAft>
              <a:buNone/>
            </a:pPr>
            <a:endParaRPr lang="en-US" sz="32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sz="3200" dirty="0">
                <a:latin typeface="Calibri"/>
                <a:ea typeface="Calibri"/>
                <a:cs typeface="Times New Roman"/>
              </a:rPr>
              <a:t>Prepare execute </a:t>
            </a:r>
            <a:r>
              <a:rPr lang="en-US" sz="3200" dirty="0" smtClean="0">
                <a:latin typeface="Calibri"/>
                <a:ea typeface="Calibri"/>
                <a:cs typeface="Times New Roman"/>
              </a:rPr>
              <a:t>Deeds/Documents</a:t>
            </a:r>
          </a:p>
          <a:p>
            <a:pPr marL="0" marR="0" lvl="0" indent="0" algn="just">
              <a:lnSpc>
                <a:spcPct val="115000"/>
              </a:lnSpc>
              <a:spcBef>
                <a:spcPts val="0"/>
              </a:spcBef>
              <a:spcAft>
                <a:spcPts val="0"/>
              </a:spcAft>
              <a:buNone/>
            </a:pPr>
            <a:endParaRPr lang="en-US" sz="32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sz="3200" dirty="0">
                <a:latin typeface="Calibri"/>
                <a:ea typeface="Calibri"/>
                <a:cs typeface="Times New Roman"/>
              </a:rPr>
              <a:t>Pay just compensation to the property </a:t>
            </a:r>
            <a:r>
              <a:rPr lang="en-US" sz="3200" dirty="0" smtClean="0">
                <a:latin typeface="Calibri"/>
                <a:ea typeface="Calibri"/>
                <a:cs typeface="Times New Roman"/>
              </a:rPr>
              <a:t>owner – </a:t>
            </a:r>
            <a:r>
              <a:rPr lang="en-US" sz="3200" b="1" dirty="0" smtClean="0">
                <a:latin typeface="Calibri"/>
                <a:ea typeface="Calibri"/>
                <a:cs typeface="Times New Roman"/>
              </a:rPr>
              <a:t>PAYMENT BEFORE POSSESSION</a:t>
            </a:r>
          </a:p>
          <a:p>
            <a:pPr marL="342900" marR="0" lvl="0" indent="-342900" algn="just">
              <a:lnSpc>
                <a:spcPct val="115000"/>
              </a:lnSpc>
              <a:spcBef>
                <a:spcPts val="0"/>
              </a:spcBef>
              <a:spcAft>
                <a:spcPts val="0"/>
              </a:spcAft>
              <a:buFont typeface="Symbol"/>
              <a:buChar char=""/>
            </a:pPr>
            <a:endParaRPr lang="en-US" sz="32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dirty="0">
                <a:latin typeface="Calibri"/>
                <a:ea typeface="Calibri"/>
                <a:cs typeface="Times New Roman"/>
              </a:rPr>
              <a:t>Pay property owner’s expenses incidental to transfer of title to Agency  (49 CFR 24.106)</a:t>
            </a: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Tree>
    <p:extLst>
      <p:ext uri="{BB962C8B-B14F-4D97-AF65-F5344CB8AC3E}">
        <p14:creationId xmlns:p14="http://schemas.microsoft.com/office/powerpoint/2010/main" val="315767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When Must an Agency Follow The Uniform Act </a:t>
            </a:r>
            <a:r>
              <a:rPr lang="en-US" b="1" dirty="0" smtClean="0"/>
              <a:t>?</a:t>
            </a:r>
            <a:endParaRPr lang="en-US" dirty="0"/>
          </a:p>
        </p:txBody>
      </p:sp>
      <p:sp>
        <p:nvSpPr>
          <p:cNvPr id="3" name="Content Placeholder 2"/>
          <p:cNvSpPr>
            <a:spLocks noGrp="1"/>
          </p:cNvSpPr>
          <p:nvPr>
            <p:ph idx="1"/>
          </p:nvPr>
        </p:nvSpPr>
        <p:spPr>
          <a:xfrm>
            <a:off x="457200" y="1371600"/>
            <a:ext cx="8229600" cy="4648200"/>
          </a:xfrm>
        </p:spPr>
        <p:txBody>
          <a:bodyPr>
            <a:normAutofit lnSpcReduction="10000"/>
          </a:bodyPr>
          <a:lstStyle/>
          <a:p>
            <a:pPr marL="457200" lvl="0" indent="-457200" fontAlgn="base">
              <a:spcBef>
                <a:spcPts val="1800"/>
              </a:spcBef>
              <a:spcAft>
                <a:spcPct val="0"/>
              </a:spcAft>
              <a:buClrTx/>
              <a:buSzTx/>
              <a:buFont typeface="Wingdings" pitchFamily="2" charset="2"/>
              <a:buChar char="ü"/>
              <a:tabLst>
                <a:tab pos="60325" algn="l"/>
              </a:tabLst>
              <a:defRPr/>
            </a:pPr>
            <a:endParaRPr lang="en-US" sz="3200" b="1" i="1" dirty="0" smtClean="0">
              <a:solidFill>
                <a:prstClr val="black"/>
              </a:solidFill>
            </a:endParaRPr>
          </a:p>
          <a:p>
            <a:pPr marL="457200" lvl="0" indent="-457200" fontAlgn="base">
              <a:spcBef>
                <a:spcPts val="1800"/>
              </a:spcBef>
              <a:spcAft>
                <a:spcPct val="0"/>
              </a:spcAft>
              <a:buClrTx/>
              <a:buSzTx/>
              <a:buFont typeface="Wingdings" pitchFamily="2" charset="2"/>
              <a:buChar char="ü"/>
              <a:tabLst>
                <a:tab pos="60325" algn="l"/>
              </a:tabLst>
              <a:defRPr/>
            </a:pPr>
            <a:r>
              <a:rPr lang="en-US" sz="3200" b="1" i="1" dirty="0" smtClean="0">
                <a:solidFill>
                  <a:prstClr val="black"/>
                </a:solidFill>
              </a:rPr>
              <a:t>When </a:t>
            </a:r>
            <a:r>
              <a:rPr lang="en-US" sz="3200" b="1" i="1" dirty="0">
                <a:solidFill>
                  <a:prstClr val="black"/>
                </a:solidFill>
              </a:rPr>
              <a:t>any phase of a project is federally-funded, and:</a:t>
            </a:r>
          </a:p>
          <a:p>
            <a:pPr marL="457200" lvl="0" indent="-457200" fontAlgn="base">
              <a:spcBef>
                <a:spcPts val="1800"/>
              </a:spcBef>
              <a:spcAft>
                <a:spcPct val="0"/>
              </a:spcAft>
              <a:buClrTx/>
              <a:buSzTx/>
              <a:buFont typeface="Wingdings" pitchFamily="2" charset="2"/>
              <a:buChar char="ü"/>
              <a:tabLst>
                <a:tab pos="60325" algn="l"/>
              </a:tabLst>
              <a:defRPr/>
            </a:pPr>
            <a:r>
              <a:rPr lang="en-US" sz="3200" b="1" i="1" dirty="0">
                <a:solidFill>
                  <a:prstClr val="black"/>
                </a:solidFill>
              </a:rPr>
              <a:t>Real property is acquired, and/or        </a:t>
            </a:r>
          </a:p>
          <a:p>
            <a:pPr marL="457200" lvl="0" indent="-457200" fontAlgn="base">
              <a:spcBef>
                <a:spcPts val="1800"/>
              </a:spcBef>
              <a:spcAft>
                <a:spcPct val="0"/>
              </a:spcAft>
              <a:buClrTx/>
              <a:buSzTx/>
              <a:buFont typeface="Wingdings" pitchFamily="2" charset="2"/>
              <a:buChar char="ü"/>
              <a:tabLst>
                <a:tab pos="60325" algn="l"/>
              </a:tabLst>
              <a:defRPr/>
            </a:pPr>
            <a:r>
              <a:rPr lang="en-US" sz="3200" b="1" i="1" dirty="0">
                <a:solidFill>
                  <a:prstClr val="black"/>
                </a:solidFill>
              </a:rPr>
              <a:t>Property owners and/or tenants are  displaced as a direct result of land acquisition, demolition or property redevelopment</a:t>
            </a:r>
          </a:p>
          <a:p>
            <a:endParaRPr lang="en-US" dirty="0"/>
          </a:p>
        </p:txBody>
      </p:sp>
    </p:spTree>
    <p:extLst>
      <p:ext uri="{BB962C8B-B14F-4D97-AF65-F5344CB8AC3E}">
        <p14:creationId xmlns:p14="http://schemas.microsoft.com/office/powerpoint/2010/main" val="981633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lstStyle/>
          <a:p>
            <a:pPr algn="ctr"/>
            <a:r>
              <a:rPr lang="en-US" b="1" kern="0" spc="0" dirty="0" smtClean="0">
                <a:solidFill>
                  <a:schemeClr val="tx1"/>
                </a:solidFill>
                <a:latin typeface="Calibri" panose="020F0502020204030204" pitchFamily="34" charset="0"/>
              </a:rPr>
              <a:t>Administrative Settlements</a:t>
            </a:r>
            <a:endParaRPr lang="en-US" dirty="0">
              <a:solidFill>
                <a:schemeClr val="tx1"/>
              </a:solidFill>
              <a:latin typeface="Calibri" panose="020F0502020204030204" pitchFamily="34" charset="0"/>
            </a:endParaRPr>
          </a:p>
        </p:txBody>
      </p:sp>
      <p:sp>
        <p:nvSpPr>
          <p:cNvPr id="5" name="Content Placeholder 4"/>
          <p:cNvSpPr>
            <a:spLocks noGrp="1"/>
          </p:cNvSpPr>
          <p:nvPr>
            <p:ph idx="1"/>
          </p:nvPr>
        </p:nvSpPr>
        <p:spPr>
          <a:xfrm>
            <a:off x="762000" y="762000"/>
            <a:ext cx="7467600" cy="5867400"/>
          </a:xfrm>
        </p:spPr>
        <p:txBody>
          <a:bodyPr>
            <a:normAutofit fontScale="92500" lnSpcReduction="10000"/>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lvl="0"/>
            <a:r>
              <a:rPr lang="en-US" sz="3200" dirty="0">
                <a:latin typeface="Calibri" panose="020F0502020204030204" pitchFamily="34" charset="0"/>
              </a:rPr>
              <a:t>Purchase price for property  exceeds amount offered as just </a:t>
            </a:r>
            <a:r>
              <a:rPr lang="en-US" sz="3200" dirty="0" smtClean="0">
                <a:latin typeface="Calibri" panose="020F0502020204030204" pitchFamily="34" charset="0"/>
              </a:rPr>
              <a:t>compensation</a:t>
            </a:r>
          </a:p>
          <a:p>
            <a:pPr marL="0" lvl="0" indent="0">
              <a:buNone/>
            </a:pPr>
            <a:endParaRPr lang="en-US" sz="3200" dirty="0">
              <a:latin typeface="Calibri" panose="020F0502020204030204" pitchFamily="34" charset="0"/>
            </a:endParaRPr>
          </a:p>
          <a:p>
            <a:pPr lvl="0"/>
            <a:r>
              <a:rPr lang="en-US" sz="3200" dirty="0">
                <a:latin typeface="Calibri" panose="020F0502020204030204" pitchFamily="34" charset="0"/>
              </a:rPr>
              <a:t>T/LGA Official approves settlement as reasonable, prudent and in the public </a:t>
            </a:r>
            <a:r>
              <a:rPr lang="en-US" sz="3200" dirty="0" smtClean="0">
                <a:latin typeface="Calibri" panose="020F0502020204030204" pitchFamily="34" charset="0"/>
              </a:rPr>
              <a:t>interest</a:t>
            </a:r>
          </a:p>
          <a:p>
            <a:pPr marL="0" lvl="0" indent="0">
              <a:buNone/>
            </a:pPr>
            <a:endParaRPr lang="en-US" sz="3200" dirty="0">
              <a:latin typeface="Calibri" panose="020F0502020204030204" pitchFamily="34" charset="0"/>
            </a:endParaRPr>
          </a:p>
          <a:p>
            <a:pPr lvl="0"/>
            <a:r>
              <a:rPr lang="en-US" sz="3200" dirty="0">
                <a:latin typeface="Calibri" panose="020F0502020204030204" pitchFamily="34" charset="0"/>
              </a:rPr>
              <a:t>State DOT approval is </a:t>
            </a:r>
            <a:r>
              <a:rPr lang="en-US" sz="3200" dirty="0" smtClean="0">
                <a:latin typeface="Calibri" panose="020F0502020204030204" pitchFamily="34" charset="0"/>
              </a:rPr>
              <a:t>required</a:t>
            </a:r>
          </a:p>
          <a:p>
            <a:pPr marL="0" lvl="0" indent="0">
              <a:buNone/>
            </a:pPr>
            <a:endParaRPr lang="en-US" sz="3200" dirty="0">
              <a:latin typeface="Calibri" panose="020F0502020204030204" pitchFamily="34" charset="0"/>
            </a:endParaRPr>
          </a:p>
          <a:p>
            <a:pPr lvl="0"/>
            <a:r>
              <a:rPr lang="en-US" sz="3200" dirty="0">
                <a:latin typeface="Calibri" panose="020F0502020204030204" pitchFamily="34" charset="0"/>
              </a:rPr>
              <a:t>Federal-aid participation requires written justification supporting the settlement</a:t>
            </a: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Tree>
    <p:extLst>
      <p:ext uri="{BB962C8B-B14F-4D97-AF65-F5344CB8AC3E}">
        <p14:creationId xmlns:p14="http://schemas.microsoft.com/office/powerpoint/2010/main" val="3485496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lstStyle/>
          <a:p>
            <a:pPr algn="ctr"/>
            <a:r>
              <a:rPr lang="en-US" b="1" dirty="0" smtClean="0">
                <a:solidFill>
                  <a:schemeClr val="tx1"/>
                </a:solidFill>
                <a:latin typeface="Calibri" panose="020F0502020204030204" pitchFamily="34" charset="0"/>
              </a:rPr>
              <a:t>Donations</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609600" y="1371600"/>
            <a:ext cx="7467600" cy="5410200"/>
          </a:xfrm>
        </p:spPr>
        <p:txBody>
          <a:bodyPr>
            <a:normAutofit/>
          </a:bodyPr>
          <a:lstStyle/>
          <a:p>
            <a:pPr lvl="0"/>
            <a:r>
              <a:rPr lang="en-US" sz="3200" dirty="0">
                <a:latin typeface="Calibri" panose="020F0502020204030204" pitchFamily="34" charset="0"/>
              </a:rPr>
              <a:t>Real property may be donated for project right of </a:t>
            </a:r>
            <a:r>
              <a:rPr lang="en-US" sz="3200" dirty="0" smtClean="0">
                <a:latin typeface="Calibri" panose="020F0502020204030204" pitchFamily="34" charset="0"/>
              </a:rPr>
              <a:t>way</a:t>
            </a:r>
          </a:p>
          <a:p>
            <a:pPr marL="0" lvl="0" indent="0">
              <a:buNone/>
            </a:pPr>
            <a:endParaRPr lang="en-US" sz="3200" dirty="0">
              <a:latin typeface="Calibri" panose="020F0502020204030204" pitchFamily="34" charset="0"/>
            </a:endParaRPr>
          </a:p>
          <a:p>
            <a:pPr lvl="0"/>
            <a:r>
              <a:rPr lang="en-US" sz="3200" dirty="0">
                <a:latin typeface="Calibri" panose="020F0502020204030204" pitchFamily="34" charset="0"/>
              </a:rPr>
              <a:t>Property owner must be notified they are entitled to compensation and an </a:t>
            </a:r>
            <a:r>
              <a:rPr lang="en-US" sz="3200" dirty="0" smtClean="0">
                <a:latin typeface="Calibri" panose="020F0502020204030204" pitchFamily="34" charset="0"/>
              </a:rPr>
              <a:t>appraisal</a:t>
            </a:r>
          </a:p>
          <a:p>
            <a:pPr lvl="0"/>
            <a:endParaRPr lang="en-US" sz="3200" dirty="0">
              <a:latin typeface="Calibri" panose="020F0502020204030204" pitchFamily="34" charset="0"/>
            </a:endParaRPr>
          </a:p>
          <a:p>
            <a:pPr lvl="0"/>
            <a:r>
              <a:rPr lang="en-US" sz="3200" dirty="0">
                <a:latin typeface="Calibri" panose="020F0502020204030204" pitchFamily="34" charset="0"/>
              </a:rPr>
              <a:t>Features must not be traded for </a:t>
            </a:r>
            <a:r>
              <a:rPr lang="en-US" sz="3200" dirty="0" smtClean="0">
                <a:latin typeface="Calibri" panose="020F0502020204030204" pitchFamily="34" charset="0"/>
              </a:rPr>
              <a:t>donations</a:t>
            </a:r>
          </a:p>
          <a:p>
            <a:pPr marL="0" lvl="0" indent="0">
              <a:buNone/>
            </a:pPr>
            <a:endParaRPr lang="en-US" sz="3200" dirty="0">
              <a:latin typeface="Calibri" panose="020F0502020204030204" pitchFamily="34" charset="0"/>
            </a:endParaRPr>
          </a:p>
          <a:p>
            <a:pPr lvl="0"/>
            <a:r>
              <a:rPr lang="en-US" sz="3200" dirty="0">
                <a:latin typeface="Calibri" panose="020F0502020204030204" pitchFamily="34" charset="0"/>
              </a:rPr>
              <a:t>Must be environmentally cleared. </a:t>
            </a: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Tree>
    <p:extLst>
      <p:ext uri="{BB962C8B-B14F-4D97-AF65-F5344CB8AC3E}">
        <p14:creationId xmlns:p14="http://schemas.microsoft.com/office/powerpoint/2010/main" val="1967667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lstStyle/>
          <a:p>
            <a:pPr algn="ctr"/>
            <a:r>
              <a:rPr lang="en-US" b="1" dirty="0" smtClean="0">
                <a:solidFill>
                  <a:schemeClr val="tx1"/>
                </a:solidFill>
                <a:latin typeface="Calibri" panose="020F0502020204030204" pitchFamily="34" charset="0"/>
              </a:rPr>
              <a:t>Donations </a:t>
            </a:r>
            <a:r>
              <a:rPr lang="en-US" sz="3600" b="1" dirty="0" smtClean="0">
                <a:solidFill>
                  <a:schemeClr val="tx1"/>
                </a:solidFill>
                <a:latin typeface="Calibri" panose="020F0502020204030204" pitchFamily="34" charset="0"/>
              </a:rPr>
              <a:t>(cont’d)</a:t>
            </a:r>
            <a:endParaRPr lang="en-US" sz="3600"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1371600"/>
            <a:ext cx="7467600" cy="5257800"/>
          </a:xfrm>
        </p:spPr>
        <p:txBody>
          <a:bodyPr>
            <a:normAutofit lnSpcReduction="10000"/>
          </a:bodyPr>
          <a:lstStyle/>
          <a:p>
            <a:pPr marL="342900" marR="0" lvl="0" indent="-342900">
              <a:lnSpc>
                <a:spcPct val="115000"/>
              </a:lnSpc>
              <a:spcBef>
                <a:spcPts val="0"/>
              </a:spcBef>
              <a:spcAft>
                <a:spcPts val="0"/>
              </a:spcAft>
              <a:buFont typeface="Symbol"/>
              <a:buChar char=""/>
            </a:pPr>
            <a:r>
              <a:rPr lang="en-US" sz="3200" b="1" u="sng" dirty="0">
                <a:latin typeface="Calibri"/>
                <a:ea typeface="Calibri"/>
                <a:cs typeface="Times New Roman"/>
              </a:rPr>
              <a:t>Property owners must not be coerced or pressured into donating property. </a:t>
            </a:r>
            <a:endParaRPr lang="en-US" sz="3200" b="1" u="sng" dirty="0" smtClean="0">
              <a:latin typeface="Calibri"/>
              <a:ea typeface="Calibri"/>
              <a:cs typeface="Times New Roman"/>
            </a:endParaRPr>
          </a:p>
          <a:p>
            <a:pPr marL="342900" marR="0" lvl="0" indent="-342900">
              <a:lnSpc>
                <a:spcPct val="115000"/>
              </a:lnSpc>
              <a:spcBef>
                <a:spcPts val="0"/>
              </a:spcBef>
              <a:spcAft>
                <a:spcPts val="0"/>
              </a:spcAft>
              <a:buFont typeface="Symbol"/>
              <a:buChar char=""/>
            </a:pPr>
            <a:endParaRPr lang="en-US" sz="32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3200" b="1" i="1" u="sng" dirty="0">
                <a:latin typeface="Calibri"/>
                <a:ea typeface="Calibri"/>
                <a:cs typeface="Times New Roman"/>
              </a:rPr>
              <a:t>Project team should not speak to owner about </a:t>
            </a:r>
            <a:r>
              <a:rPr lang="en-US" sz="3200" b="1" i="1" u="sng" dirty="0" smtClean="0">
                <a:latin typeface="Calibri"/>
                <a:ea typeface="Calibri"/>
                <a:cs typeface="Times New Roman"/>
              </a:rPr>
              <a:t>donation</a:t>
            </a:r>
          </a:p>
          <a:p>
            <a:pPr marL="0" marR="0" lvl="0" indent="0">
              <a:lnSpc>
                <a:spcPct val="115000"/>
              </a:lnSpc>
              <a:spcBef>
                <a:spcPts val="0"/>
              </a:spcBef>
              <a:spcAft>
                <a:spcPts val="0"/>
              </a:spcAft>
              <a:buNone/>
            </a:pPr>
            <a:endParaRPr lang="en-US" sz="3200" dirty="0">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3200" dirty="0">
                <a:latin typeface="Calibri"/>
                <a:ea typeface="Calibri"/>
                <a:cs typeface="Times New Roman"/>
              </a:rPr>
              <a:t>Contact State DOT for guidance and required forms. </a:t>
            </a:r>
          </a:p>
          <a:p>
            <a:pPr marL="0" lvl="0" indent="0">
              <a:buNone/>
            </a:pPr>
            <a:r>
              <a:rPr lang="en-US" sz="3200" dirty="0" smtClean="0">
                <a:latin typeface="Calibri" panose="020F0502020204030204" pitchFamily="34" charset="0"/>
              </a:rPr>
              <a:t> </a:t>
            </a:r>
            <a:endParaRPr lang="en-US" sz="3200" dirty="0">
              <a:latin typeface="Calibri" panose="020F0502020204030204" pitchFamily="34" charset="0"/>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Tree>
    <p:extLst>
      <p:ext uri="{BB962C8B-B14F-4D97-AF65-F5344CB8AC3E}">
        <p14:creationId xmlns:p14="http://schemas.microsoft.com/office/powerpoint/2010/main" val="33751562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06186" y="304800"/>
            <a:ext cx="8229600" cy="762000"/>
          </a:xfrm>
        </p:spPr>
        <p:txBody>
          <a:bodyPr/>
          <a:lstStyle/>
          <a:p>
            <a:pPr algn="ctr"/>
            <a:r>
              <a:rPr lang="en-US" b="1" dirty="0" smtClean="0">
                <a:solidFill>
                  <a:schemeClr val="tx1"/>
                </a:solidFill>
                <a:latin typeface="Calibri" panose="020F0502020204030204" pitchFamily="34" charset="0"/>
              </a:rPr>
              <a:t>Relocation</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838200"/>
            <a:ext cx="7467600" cy="58674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TextBox 1"/>
          <p:cNvSpPr txBox="1"/>
          <p:nvPr/>
        </p:nvSpPr>
        <p:spPr>
          <a:xfrm>
            <a:off x="1230086" y="3657600"/>
            <a:ext cx="6781800" cy="2923877"/>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sz="4000" b="1" dirty="0">
                <a:latin typeface="Calibri"/>
                <a:ea typeface="Calibri"/>
                <a:cs typeface="Times New Roman"/>
              </a:rPr>
              <a:t>DON’T DO IT</a:t>
            </a:r>
            <a:r>
              <a:rPr lang="en-US" sz="4000" b="1" dirty="0" smtClean="0">
                <a:latin typeface="Calibri"/>
                <a:ea typeface="Calibri"/>
                <a:cs typeface="Times New Roman"/>
              </a:rPr>
              <a:t>!!!!!!!</a:t>
            </a:r>
          </a:p>
          <a:p>
            <a:pPr marL="342900" marR="0" lvl="0" indent="-342900">
              <a:lnSpc>
                <a:spcPct val="115000"/>
              </a:lnSpc>
              <a:spcBef>
                <a:spcPts val="0"/>
              </a:spcBef>
              <a:spcAft>
                <a:spcPts val="1000"/>
              </a:spcAft>
              <a:buFont typeface="Symbol"/>
              <a:buChar char=""/>
            </a:pPr>
            <a:r>
              <a:rPr lang="en-US" sz="4000" dirty="0" smtClean="0">
                <a:latin typeface="Calibri"/>
                <a:ea typeface="Calibri"/>
                <a:cs typeface="Times New Roman"/>
              </a:rPr>
              <a:t>If </a:t>
            </a:r>
            <a:r>
              <a:rPr lang="en-US" sz="4000" dirty="0">
                <a:latin typeface="Calibri"/>
                <a:ea typeface="Calibri"/>
                <a:cs typeface="Times New Roman"/>
              </a:rPr>
              <a:t>you get to this, contact the State DOT immediately for guidance</a:t>
            </a:r>
            <a:endParaRPr lang="en-US" sz="4000" dirty="0">
              <a:effectLst/>
              <a:latin typeface="Calibri"/>
              <a:ea typeface="Calibri"/>
              <a:cs typeface="Times New Roman"/>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761" y="990600"/>
            <a:ext cx="42862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515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01976"/>
            <a:ext cx="8229600" cy="990600"/>
          </a:xfrm>
        </p:spPr>
        <p:txBody>
          <a:bodyPr/>
          <a:lstStyle/>
          <a:p>
            <a:pPr algn="ctr"/>
            <a:r>
              <a:rPr lang="en-US" b="1" dirty="0" smtClean="0">
                <a:solidFill>
                  <a:schemeClr val="tx1"/>
                </a:solidFill>
                <a:latin typeface="Calibri" panose="020F0502020204030204" pitchFamily="34" charset="0"/>
              </a:rPr>
              <a:t>Tribal Lands</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838200"/>
            <a:ext cx="7467600" cy="58674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Rectangle 1"/>
          <p:cNvSpPr/>
          <p:nvPr/>
        </p:nvSpPr>
        <p:spPr>
          <a:xfrm>
            <a:off x="990600" y="1143000"/>
            <a:ext cx="6934200" cy="5850448"/>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en-US" sz="3200" b="1" dirty="0">
                <a:latin typeface="Calibri"/>
                <a:ea typeface="Calibri"/>
                <a:cs typeface="Times New Roman"/>
              </a:rPr>
              <a:t>Again, DON’T DO IT!!!!!</a:t>
            </a:r>
            <a:endParaRPr lang="en-US" sz="32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3200" b="1" dirty="0">
                <a:latin typeface="Calibri"/>
                <a:ea typeface="Calibri"/>
                <a:cs typeface="Times New Roman"/>
              </a:rPr>
              <a:t>Right of Way timelines increase</a:t>
            </a:r>
            <a:endParaRPr lang="en-US" sz="32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3200" b="1" dirty="0">
                <a:latin typeface="Calibri"/>
                <a:ea typeface="Calibri"/>
                <a:cs typeface="Times New Roman"/>
              </a:rPr>
              <a:t>Appraisal must be coordinated with State DOT &amp; Office of Special Trustee (OST)</a:t>
            </a:r>
            <a:endParaRPr lang="en-US" sz="32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3200" b="1" dirty="0">
                <a:latin typeface="Calibri"/>
                <a:ea typeface="Calibri"/>
                <a:cs typeface="Times New Roman"/>
              </a:rPr>
              <a:t>Requires Bureau of Indian Affairs (BIA) involvement &amp; approvals</a:t>
            </a:r>
            <a:endParaRPr lang="en-US" sz="3200" dirty="0">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3200" dirty="0">
                <a:latin typeface="Calibri"/>
                <a:ea typeface="Calibri"/>
                <a:cs typeface="Times New Roman"/>
              </a:rPr>
              <a:t>Must be coordinated with the Right of Way Bureau from the get go</a:t>
            </a:r>
          </a:p>
          <a:p>
            <a:pPr marL="342900" indent="-342900" algn="just">
              <a:lnSpc>
                <a:spcPct val="115000"/>
              </a:lnSpc>
              <a:spcAft>
                <a:spcPts val="1000"/>
              </a:spcAft>
              <a:buFont typeface="Symbol"/>
              <a:buChar char=""/>
            </a:pPr>
            <a:endParaRPr lang="en-US" sz="3200" dirty="0">
              <a:solidFill>
                <a:prstClr val="black"/>
              </a:solidFill>
              <a:latin typeface="Calibri"/>
              <a:ea typeface="Calibri"/>
              <a:cs typeface="Times New Roman"/>
            </a:endParaRPr>
          </a:p>
        </p:txBody>
      </p:sp>
    </p:spTree>
    <p:extLst>
      <p:ext uri="{BB962C8B-B14F-4D97-AF65-F5344CB8AC3E}">
        <p14:creationId xmlns:p14="http://schemas.microsoft.com/office/powerpoint/2010/main" val="21986949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01976"/>
            <a:ext cx="8229600" cy="990600"/>
          </a:xfrm>
        </p:spPr>
        <p:txBody>
          <a:bodyPr/>
          <a:lstStyle/>
          <a:p>
            <a:pPr algn="ctr"/>
            <a:r>
              <a:rPr lang="en-US" b="1" dirty="0" smtClean="0">
                <a:solidFill>
                  <a:schemeClr val="tx1"/>
                </a:solidFill>
                <a:latin typeface="Calibri" panose="020F0502020204030204" pitchFamily="34" charset="0"/>
              </a:rPr>
              <a:t>Government Lands</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838200"/>
            <a:ext cx="7467600" cy="58674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Rectangle 1"/>
          <p:cNvSpPr/>
          <p:nvPr/>
        </p:nvSpPr>
        <p:spPr>
          <a:xfrm>
            <a:off x="1102018" y="2514600"/>
            <a:ext cx="6934200" cy="4717830"/>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en-US" sz="3200" dirty="0">
                <a:latin typeface="Calibri"/>
                <a:ea typeface="Calibri"/>
                <a:cs typeface="Times New Roman"/>
              </a:rPr>
              <a:t>Bureau of Land Management, US FOREST SERVICE, State Land Office etc…</a:t>
            </a:r>
          </a:p>
          <a:p>
            <a:pPr marL="342900" marR="0" lvl="0" indent="-342900">
              <a:lnSpc>
                <a:spcPct val="115000"/>
              </a:lnSpc>
              <a:spcBef>
                <a:spcPts val="0"/>
              </a:spcBef>
              <a:spcAft>
                <a:spcPts val="0"/>
              </a:spcAft>
              <a:buFont typeface="Symbol"/>
              <a:buChar char=""/>
            </a:pPr>
            <a:r>
              <a:rPr lang="en-US" sz="3200" dirty="0">
                <a:latin typeface="Calibri"/>
                <a:ea typeface="Calibri"/>
                <a:cs typeface="Times New Roman"/>
              </a:rPr>
              <a:t>Existing MOU between FHWA, NMDOT and the Federal Agency</a:t>
            </a:r>
          </a:p>
          <a:p>
            <a:pPr marL="342900" marR="0" lvl="0" indent="-342900">
              <a:lnSpc>
                <a:spcPct val="115000"/>
              </a:lnSpc>
              <a:spcBef>
                <a:spcPts val="0"/>
              </a:spcBef>
              <a:spcAft>
                <a:spcPts val="1000"/>
              </a:spcAft>
              <a:buFont typeface="Symbol"/>
              <a:buChar char=""/>
            </a:pPr>
            <a:r>
              <a:rPr lang="en-US" sz="3200" dirty="0">
                <a:latin typeface="Calibri"/>
                <a:ea typeface="Calibri"/>
                <a:cs typeface="Times New Roman"/>
              </a:rPr>
              <a:t>Must be coordinated with the Right of Way Bureau from the get go</a:t>
            </a:r>
          </a:p>
          <a:p>
            <a:pPr marL="342900" indent="-342900" algn="just">
              <a:lnSpc>
                <a:spcPct val="115000"/>
              </a:lnSpc>
              <a:spcAft>
                <a:spcPts val="1000"/>
              </a:spcAft>
              <a:buFont typeface="Symbol"/>
              <a:buChar char=""/>
            </a:pPr>
            <a:endParaRPr lang="en-US" sz="3200" dirty="0">
              <a:solidFill>
                <a:prstClr val="black"/>
              </a:solidFill>
              <a:latin typeface="Calibri"/>
              <a:ea typeface="Calibri"/>
              <a:cs typeface="Times New Roman"/>
            </a:endParaRPr>
          </a:p>
        </p:txBody>
      </p:sp>
      <p:pic>
        <p:nvPicPr>
          <p:cNvPr id="2050" name="Picture 2" descr="C:\Users\asilva\Picture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14400"/>
            <a:ext cx="275272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900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normAutofit fontScale="90000"/>
          </a:bodyPr>
          <a:lstStyle/>
          <a:p>
            <a:pPr algn="ctr"/>
            <a:r>
              <a:rPr lang="en-US" b="1" dirty="0" smtClean="0">
                <a:solidFill>
                  <a:schemeClr val="tx1"/>
                </a:solidFill>
                <a:latin typeface="Calibri" panose="020F0502020204030204" pitchFamily="34" charset="0"/>
              </a:rPr>
              <a:t>Encroachments</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838200"/>
            <a:ext cx="7467600" cy="58674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Rectangle 1"/>
          <p:cNvSpPr/>
          <p:nvPr/>
        </p:nvSpPr>
        <p:spPr>
          <a:xfrm>
            <a:off x="717092" y="990600"/>
            <a:ext cx="7283908" cy="5755422"/>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en-US" sz="3200" dirty="0">
                <a:latin typeface="Calibri"/>
                <a:ea typeface="Calibri"/>
                <a:cs typeface="Times New Roman"/>
              </a:rPr>
              <a:t>Unauthorized use of public right of way for any purpose other than transportation and/or placing of any type of structure or personal property into public right of way without written consent.</a:t>
            </a:r>
          </a:p>
          <a:p>
            <a:pPr marL="342900" marR="0" lvl="0" indent="-342900">
              <a:lnSpc>
                <a:spcPct val="115000"/>
              </a:lnSpc>
              <a:spcBef>
                <a:spcPts val="0"/>
              </a:spcBef>
              <a:spcAft>
                <a:spcPts val="0"/>
              </a:spcAft>
              <a:buFont typeface="Symbol"/>
              <a:buChar char=""/>
            </a:pPr>
            <a:r>
              <a:rPr lang="en-US" sz="3200" dirty="0">
                <a:latin typeface="Calibri"/>
                <a:ea typeface="Calibri"/>
                <a:cs typeface="Times New Roman"/>
              </a:rPr>
              <a:t>An intrusion into, under, upon, or over highway right of way</a:t>
            </a:r>
          </a:p>
          <a:p>
            <a:pPr marL="342900" marR="0" lvl="0" indent="-342900">
              <a:lnSpc>
                <a:spcPct val="115000"/>
              </a:lnSpc>
              <a:spcBef>
                <a:spcPts val="0"/>
              </a:spcBef>
              <a:spcAft>
                <a:spcPts val="1000"/>
              </a:spcAft>
              <a:buFont typeface="Symbol"/>
              <a:buChar char=""/>
            </a:pPr>
            <a:r>
              <a:rPr lang="en-US" sz="3200" dirty="0">
                <a:latin typeface="Calibri"/>
                <a:ea typeface="Calibri"/>
                <a:cs typeface="Times New Roman"/>
              </a:rPr>
              <a:t>All encroachments should be noted on project plans</a:t>
            </a:r>
            <a:endParaRPr lang="en-US" sz="3200" dirty="0">
              <a:effectLst/>
              <a:latin typeface="Calibri"/>
              <a:ea typeface="Calibri"/>
              <a:cs typeface="Times New Roman"/>
            </a:endParaRPr>
          </a:p>
        </p:txBody>
      </p:sp>
    </p:spTree>
    <p:extLst>
      <p:ext uri="{BB962C8B-B14F-4D97-AF65-F5344CB8AC3E}">
        <p14:creationId xmlns:p14="http://schemas.microsoft.com/office/powerpoint/2010/main" val="26989411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8289" y="304800"/>
            <a:ext cx="8229600" cy="762000"/>
          </a:xfrm>
        </p:spPr>
        <p:txBody>
          <a:bodyPr/>
          <a:lstStyle/>
          <a:p>
            <a:pPr algn="ctr"/>
            <a:r>
              <a:rPr lang="en-US" b="1" dirty="0" smtClean="0">
                <a:solidFill>
                  <a:schemeClr val="tx1"/>
                </a:solidFill>
                <a:latin typeface="Calibri" panose="020F0502020204030204" pitchFamily="34" charset="0"/>
              </a:rPr>
              <a:t>Encroachments </a:t>
            </a:r>
            <a:r>
              <a:rPr lang="en-US" sz="3600" b="1" dirty="0" smtClean="0">
                <a:solidFill>
                  <a:schemeClr val="tx1"/>
                </a:solidFill>
                <a:latin typeface="Calibri" panose="020F0502020204030204" pitchFamily="34" charset="0"/>
              </a:rPr>
              <a:t>(cont’d)</a:t>
            </a:r>
            <a:endParaRPr lang="en-US" sz="3600"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838200"/>
            <a:ext cx="7467600" cy="58674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Rectangle 1"/>
          <p:cNvSpPr/>
          <p:nvPr/>
        </p:nvSpPr>
        <p:spPr>
          <a:xfrm>
            <a:off x="1143000" y="1219201"/>
            <a:ext cx="7162800" cy="5189113"/>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en-US" sz="3200" dirty="0">
                <a:latin typeface="Calibri"/>
                <a:ea typeface="Calibri"/>
                <a:cs typeface="Times New Roman"/>
              </a:rPr>
              <a:t>Property Management Unit of the Right of Way Bureau may provide guidance when dealing with encroachments on State and Federal highways and Local Government lead projects</a:t>
            </a:r>
            <a:r>
              <a:rPr lang="en-US" sz="3200" dirty="0" smtClean="0">
                <a:latin typeface="Calibri"/>
                <a:ea typeface="Calibri"/>
                <a:cs typeface="Times New Roman"/>
              </a:rPr>
              <a:t>.</a:t>
            </a:r>
          </a:p>
          <a:p>
            <a:pPr marR="0" lvl="0">
              <a:lnSpc>
                <a:spcPct val="115000"/>
              </a:lnSpc>
              <a:spcBef>
                <a:spcPts val="0"/>
              </a:spcBef>
              <a:spcAft>
                <a:spcPts val="0"/>
              </a:spcAft>
            </a:pPr>
            <a:endParaRPr lang="en-US" sz="3200" dirty="0">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3200" dirty="0">
                <a:latin typeface="Calibri"/>
                <a:ea typeface="Calibri"/>
                <a:cs typeface="Times New Roman"/>
              </a:rPr>
              <a:t>All encroachments must be addressed prior to final right of way certification being issued </a:t>
            </a:r>
            <a:endParaRPr lang="en-US" sz="3200" dirty="0">
              <a:effectLst/>
              <a:latin typeface="Calibri"/>
              <a:ea typeface="Calibri"/>
              <a:cs typeface="Times New Roman"/>
            </a:endParaRPr>
          </a:p>
        </p:txBody>
      </p:sp>
    </p:spTree>
    <p:extLst>
      <p:ext uri="{BB962C8B-B14F-4D97-AF65-F5344CB8AC3E}">
        <p14:creationId xmlns:p14="http://schemas.microsoft.com/office/powerpoint/2010/main" val="2283473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610600" cy="838200"/>
          </a:xfrm>
        </p:spPr>
        <p:txBody>
          <a:bodyPr>
            <a:normAutofit/>
          </a:bodyPr>
          <a:lstStyle/>
          <a:p>
            <a:pPr algn="ctr"/>
            <a:r>
              <a:rPr lang="en-US" b="1" dirty="0" smtClean="0">
                <a:solidFill>
                  <a:schemeClr val="tx1"/>
                </a:solidFill>
                <a:latin typeface="Calibri" panose="020F0502020204030204" pitchFamily="34" charset="0"/>
              </a:rPr>
              <a:t>Eminent Domain</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1143000"/>
            <a:ext cx="7467600" cy="51816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Rectangle 1"/>
          <p:cNvSpPr/>
          <p:nvPr/>
        </p:nvSpPr>
        <p:spPr>
          <a:xfrm>
            <a:off x="1143000" y="1371600"/>
            <a:ext cx="6858000" cy="3490186"/>
          </a:xfrm>
          <a:prstGeom prst="rect">
            <a:avLst/>
          </a:prstGeom>
        </p:spPr>
        <p:txBody>
          <a:bodyPr wrap="square">
            <a:spAutoFit/>
          </a:bodyPr>
          <a:lstStyle/>
          <a:p>
            <a:pPr marL="342900" marR="0" lvl="0" indent="-342900" algn="just">
              <a:lnSpc>
                <a:spcPct val="115000"/>
              </a:lnSpc>
              <a:spcBef>
                <a:spcPts val="0"/>
              </a:spcBef>
              <a:spcAft>
                <a:spcPts val="0"/>
              </a:spcAft>
              <a:buFont typeface="Symbol"/>
              <a:buChar char=""/>
            </a:pPr>
            <a:r>
              <a:rPr lang="en-US" sz="3200" b="1" dirty="0">
                <a:latin typeface="Calibri"/>
                <a:ea typeface="Calibri"/>
                <a:cs typeface="Times New Roman"/>
              </a:rPr>
              <a:t>The legal doctrine that government has the power to acquire private property for public </a:t>
            </a:r>
            <a:r>
              <a:rPr lang="en-US" sz="3200" b="1" dirty="0" smtClean="0">
                <a:latin typeface="Calibri"/>
                <a:ea typeface="Calibri"/>
                <a:cs typeface="Times New Roman"/>
              </a:rPr>
              <a:t>purposes</a:t>
            </a:r>
          </a:p>
          <a:p>
            <a:pPr marR="0" lvl="0" algn="just">
              <a:lnSpc>
                <a:spcPct val="115000"/>
              </a:lnSpc>
              <a:spcBef>
                <a:spcPts val="0"/>
              </a:spcBef>
              <a:spcAft>
                <a:spcPts val="0"/>
              </a:spcAft>
            </a:pPr>
            <a:endParaRPr lang="en-US" sz="3200" b="1"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b="1" dirty="0">
                <a:latin typeface="Calibri"/>
                <a:ea typeface="Calibri"/>
                <a:cs typeface="Times New Roman"/>
              </a:rPr>
              <a:t>Governments invoke eminent domain proceedings as a last resort</a:t>
            </a:r>
            <a:endParaRPr lang="en-US" sz="3200" b="1" dirty="0">
              <a:effectLst/>
              <a:latin typeface="Calibri"/>
              <a:ea typeface="Calibri"/>
              <a:cs typeface="Times New Roman"/>
            </a:endParaRPr>
          </a:p>
        </p:txBody>
      </p:sp>
    </p:spTree>
    <p:extLst>
      <p:ext uri="{BB962C8B-B14F-4D97-AF65-F5344CB8AC3E}">
        <p14:creationId xmlns:p14="http://schemas.microsoft.com/office/powerpoint/2010/main" val="14747806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lstStyle/>
          <a:p>
            <a:pPr algn="ctr"/>
            <a:r>
              <a:rPr lang="en-US" b="1" dirty="0" smtClean="0">
                <a:solidFill>
                  <a:schemeClr val="tx1"/>
                </a:solidFill>
                <a:latin typeface="Calibri" panose="020F0502020204030204" pitchFamily="34" charset="0"/>
              </a:rPr>
              <a:t>Condemnation</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838200"/>
            <a:ext cx="7467600" cy="58674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Rectangle 1"/>
          <p:cNvSpPr/>
          <p:nvPr/>
        </p:nvSpPr>
        <p:spPr>
          <a:xfrm>
            <a:off x="1600200" y="1676400"/>
            <a:ext cx="5943600" cy="3052118"/>
          </a:xfrm>
          <a:prstGeom prst="rect">
            <a:avLst/>
          </a:prstGeom>
        </p:spPr>
        <p:txBody>
          <a:bodyPr wrap="square">
            <a:spAutoFit/>
          </a:bodyPr>
          <a:lstStyle/>
          <a:p>
            <a:pPr marL="342900" marR="0" lvl="0" indent="-342900" algn="just">
              <a:lnSpc>
                <a:spcPct val="115000"/>
              </a:lnSpc>
              <a:spcBef>
                <a:spcPts val="0"/>
              </a:spcBef>
              <a:spcAft>
                <a:spcPts val="0"/>
              </a:spcAft>
              <a:buFont typeface="Symbol"/>
              <a:buChar char=""/>
            </a:pPr>
            <a:r>
              <a:rPr lang="en-US" sz="3200" b="1" dirty="0">
                <a:latin typeface="Calibri"/>
                <a:ea typeface="Calibri"/>
                <a:cs typeface="Times New Roman"/>
              </a:rPr>
              <a:t>Legal process to invoke eminent </a:t>
            </a:r>
            <a:r>
              <a:rPr lang="en-US" sz="3200" b="1" dirty="0" smtClean="0">
                <a:latin typeface="Calibri"/>
                <a:ea typeface="Calibri"/>
                <a:cs typeface="Times New Roman"/>
              </a:rPr>
              <a:t>domain</a:t>
            </a:r>
          </a:p>
          <a:p>
            <a:pPr marL="342900" marR="0" lvl="0" indent="-342900" algn="just">
              <a:lnSpc>
                <a:spcPct val="115000"/>
              </a:lnSpc>
              <a:spcBef>
                <a:spcPts val="0"/>
              </a:spcBef>
              <a:spcAft>
                <a:spcPts val="0"/>
              </a:spcAft>
              <a:buFont typeface="Symbol"/>
              <a:buChar char=""/>
            </a:pPr>
            <a:endParaRPr lang="en-US" sz="32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b="1" dirty="0">
                <a:latin typeface="Calibri"/>
                <a:ea typeface="Calibri"/>
                <a:cs typeface="Times New Roman"/>
              </a:rPr>
              <a:t>Conducted in a judicial </a:t>
            </a:r>
            <a:r>
              <a:rPr lang="en-US" sz="3200" b="1" dirty="0" smtClean="0">
                <a:latin typeface="Calibri"/>
                <a:ea typeface="Calibri"/>
                <a:cs typeface="Times New Roman"/>
              </a:rPr>
              <a:t>venue</a:t>
            </a:r>
          </a:p>
          <a:p>
            <a:pPr marL="342900" marR="0" lvl="0" indent="-342900" algn="just">
              <a:lnSpc>
                <a:spcPct val="115000"/>
              </a:lnSpc>
              <a:spcBef>
                <a:spcPts val="0"/>
              </a:spcBef>
              <a:spcAft>
                <a:spcPts val="1000"/>
              </a:spcAft>
              <a:buFont typeface="Symbol"/>
              <a:buChar char=""/>
            </a:pPr>
            <a:endParaRPr lang="en-US" sz="3200" dirty="0">
              <a:effectLst/>
              <a:latin typeface="Calibri"/>
              <a:ea typeface="Calibri"/>
              <a:cs typeface="Times New Roman"/>
            </a:endParaRPr>
          </a:p>
        </p:txBody>
      </p:sp>
    </p:spTree>
    <p:extLst>
      <p:ext uri="{BB962C8B-B14F-4D97-AF65-F5344CB8AC3E}">
        <p14:creationId xmlns:p14="http://schemas.microsoft.com/office/powerpoint/2010/main" val="1175108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smtClean="0">
                <a:solidFill>
                  <a:prstClr val="black"/>
                </a:solidFill>
              </a:rPr>
              <a:t>Code of Federal </a:t>
            </a:r>
            <a:r>
              <a:rPr lang="en-US" sz="4400" b="1" spc="0" dirty="0">
                <a:solidFill>
                  <a:prstClr val="black"/>
                </a:solidFill>
              </a:rPr>
              <a:t>Regulations</a:t>
            </a:r>
            <a:endParaRPr lang="en-US" dirty="0"/>
          </a:p>
        </p:txBody>
      </p:sp>
      <p:sp>
        <p:nvSpPr>
          <p:cNvPr id="3" name="Content Placeholder 2"/>
          <p:cNvSpPr>
            <a:spLocks noGrp="1"/>
          </p:cNvSpPr>
          <p:nvPr>
            <p:ph idx="1"/>
          </p:nvPr>
        </p:nvSpPr>
        <p:spPr>
          <a:xfrm>
            <a:off x="457200" y="2133600"/>
            <a:ext cx="8229600" cy="4267200"/>
          </a:xfrm>
        </p:spPr>
        <p:txBody>
          <a:bodyPr/>
          <a:lstStyle/>
          <a:p>
            <a:pPr marL="342900" lvl="0" indent="-342900" fontAlgn="base">
              <a:spcAft>
                <a:spcPct val="0"/>
              </a:spcAft>
              <a:buClrTx/>
              <a:buSzTx/>
              <a:buFont typeface="Arial" charset="0"/>
              <a:buChar char="•"/>
            </a:pPr>
            <a:r>
              <a:rPr lang="en-US" sz="3600" b="1" dirty="0">
                <a:solidFill>
                  <a:prstClr val="black"/>
                </a:solidFill>
              </a:rPr>
              <a:t>49 CFR Part 24 – Department of Transportation</a:t>
            </a:r>
          </a:p>
          <a:p>
            <a:pPr marL="342900" lvl="0" indent="-342900" fontAlgn="base">
              <a:spcAft>
                <a:spcPct val="0"/>
              </a:spcAft>
              <a:buClrTx/>
              <a:buSzTx/>
              <a:buFont typeface="Arial" charset="0"/>
              <a:buChar char="•"/>
            </a:pPr>
            <a:endParaRPr lang="en-US" sz="3600" b="1" dirty="0">
              <a:solidFill>
                <a:prstClr val="black"/>
              </a:solidFill>
            </a:endParaRPr>
          </a:p>
          <a:p>
            <a:pPr marL="342900" lvl="0" indent="-342900" fontAlgn="base">
              <a:spcAft>
                <a:spcPct val="0"/>
              </a:spcAft>
              <a:buClrTx/>
              <a:buSzTx/>
              <a:buFont typeface="Arial" charset="0"/>
              <a:buChar char="•"/>
            </a:pPr>
            <a:r>
              <a:rPr lang="en-US" sz="3600" b="1" dirty="0">
                <a:solidFill>
                  <a:prstClr val="black"/>
                </a:solidFill>
              </a:rPr>
              <a:t>23 CFR Part 710 - Highways</a:t>
            </a:r>
          </a:p>
        </p:txBody>
      </p:sp>
    </p:spTree>
    <p:extLst>
      <p:ext uri="{BB962C8B-B14F-4D97-AF65-F5344CB8AC3E}">
        <p14:creationId xmlns:p14="http://schemas.microsoft.com/office/powerpoint/2010/main" val="41361620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lstStyle/>
          <a:p>
            <a:pPr algn="ctr"/>
            <a:r>
              <a:rPr lang="en-US" b="1" dirty="0" smtClean="0">
                <a:solidFill>
                  <a:schemeClr val="tx1"/>
                </a:solidFill>
                <a:latin typeface="Calibri" panose="020F0502020204030204" pitchFamily="34" charset="0"/>
              </a:rPr>
              <a:t>Condemnation </a:t>
            </a:r>
            <a:r>
              <a:rPr lang="en-US" sz="3600" b="1" dirty="0" smtClean="0">
                <a:solidFill>
                  <a:schemeClr val="tx1"/>
                </a:solidFill>
                <a:latin typeface="Calibri" panose="020F0502020204030204" pitchFamily="34" charset="0"/>
              </a:rPr>
              <a:t>(cont’d)</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838200"/>
            <a:ext cx="7467600" cy="58674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Rectangle 1"/>
          <p:cNvSpPr/>
          <p:nvPr/>
        </p:nvSpPr>
        <p:spPr>
          <a:xfrm>
            <a:off x="843643" y="1447800"/>
            <a:ext cx="7162800" cy="4056495"/>
          </a:xfrm>
          <a:prstGeom prst="rect">
            <a:avLst/>
          </a:prstGeom>
        </p:spPr>
        <p:txBody>
          <a:bodyPr wrap="square">
            <a:spAutoFit/>
          </a:bodyPr>
          <a:lstStyle/>
          <a:p>
            <a:pPr marL="342900" marR="0" lvl="0" indent="-342900" algn="just">
              <a:lnSpc>
                <a:spcPct val="115000"/>
              </a:lnSpc>
              <a:spcBef>
                <a:spcPts val="0"/>
              </a:spcBef>
              <a:spcAft>
                <a:spcPts val="1000"/>
              </a:spcAft>
              <a:buFont typeface="Symbol"/>
              <a:buChar char=""/>
            </a:pPr>
            <a:r>
              <a:rPr lang="en-US" sz="3200" dirty="0">
                <a:latin typeface="Calibri"/>
                <a:ea typeface="Calibri"/>
                <a:cs typeface="Times New Roman"/>
              </a:rPr>
              <a:t>The T/LGA shall notify the Department of how they will be handling condemnation proceeding prior to beginning acquisition activities. Qualified staff attorneys or qualified fee attorneys with experience in eminent domain are highly recommended. </a:t>
            </a:r>
            <a:endParaRPr lang="en-US" sz="3200" dirty="0">
              <a:effectLst/>
              <a:latin typeface="Calibri"/>
              <a:ea typeface="Calibri"/>
              <a:cs typeface="Times New Roman"/>
            </a:endParaRPr>
          </a:p>
        </p:txBody>
      </p:sp>
    </p:spTree>
    <p:extLst>
      <p:ext uri="{BB962C8B-B14F-4D97-AF65-F5344CB8AC3E}">
        <p14:creationId xmlns:p14="http://schemas.microsoft.com/office/powerpoint/2010/main" val="26280756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lstStyle/>
          <a:p>
            <a:pPr algn="ctr"/>
            <a:r>
              <a:rPr lang="en-US" b="1" dirty="0" smtClean="0">
                <a:solidFill>
                  <a:schemeClr val="tx1"/>
                </a:solidFill>
                <a:latin typeface="Calibri" panose="020F0502020204030204" pitchFamily="34" charset="0"/>
              </a:rPr>
              <a:t>Acquisition Record Keeping</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838200"/>
            <a:ext cx="7467600" cy="58674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Rectangle 1"/>
          <p:cNvSpPr/>
          <p:nvPr/>
        </p:nvSpPr>
        <p:spPr>
          <a:xfrm>
            <a:off x="533400" y="1447800"/>
            <a:ext cx="8001000" cy="5189113"/>
          </a:xfrm>
          <a:prstGeom prst="rect">
            <a:avLst/>
          </a:prstGeom>
        </p:spPr>
        <p:txBody>
          <a:bodyPr wrap="square">
            <a:spAutoFit/>
          </a:bodyPr>
          <a:lstStyle/>
          <a:p>
            <a:pPr marL="342900" marR="0" lvl="0" indent="-342900" algn="just">
              <a:lnSpc>
                <a:spcPct val="115000"/>
              </a:lnSpc>
              <a:spcBef>
                <a:spcPts val="0"/>
              </a:spcBef>
              <a:spcAft>
                <a:spcPts val="0"/>
              </a:spcAft>
              <a:buFont typeface="Symbol"/>
              <a:buChar char=""/>
            </a:pPr>
            <a:r>
              <a:rPr lang="en-US" sz="3200" b="1" dirty="0">
                <a:solidFill>
                  <a:srgbClr val="000000"/>
                </a:solidFill>
                <a:latin typeface="Calibri"/>
                <a:ea typeface="Calibri"/>
                <a:cs typeface="Times New Roman"/>
              </a:rPr>
              <a:t>Acquisition Agent  shall maintain timely, complete and adequate records of all negotiations on an ownership basis – Individual </a:t>
            </a:r>
            <a:r>
              <a:rPr lang="en-US" sz="3200" b="1" dirty="0" smtClean="0">
                <a:solidFill>
                  <a:srgbClr val="000000"/>
                </a:solidFill>
                <a:latin typeface="Calibri"/>
                <a:ea typeface="Calibri"/>
                <a:cs typeface="Times New Roman"/>
              </a:rPr>
              <a:t>file</a:t>
            </a:r>
          </a:p>
          <a:p>
            <a:pPr marR="0" lvl="0" algn="just">
              <a:lnSpc>
                <a:spcPct val="115000"/>
              </a:lnSpc>
              <a:spcBef>
                <a:spcPts val="0"/>
              </a:spcBef>
              <a:spcAft>
                <a:spcPts val="0"/>
              </a:spcAft>
            </a:pPr>
            <a:endParaRPr lang="en-US" sz="32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sz="3200" b="1" dirty="0">
                <a:solidFill>
                  <a:srgbClr val="000000"/>
                </a:solidFill>
                <a:latin typeface="Calibri"/>
                <a:ea typeface="Calibri"/>
                <a:cs typeface="Times New Roman"/>
              </a:rPr>
              <a:t>Records shall be written in permanent </a:t>
            </a:r>
            <a:r>
              <a:rPr lang="en-US" sz="3200" b="1" dirty="0" smtClean="0">
                <a:solidFill>
                  <a:srgbClr val="000000"/>
                </a:solidFill>
                <a:latin typeface="Calibri"/>
                <a:ea typeface="Calibri"/>
                <a:cs typeface="Times New Roman"/>
              </a:rPr>
              <a:t>form</a:t>
            </a:r>
          </a:p>
          <a:p>
            <a:pPr marR="0" lvl="0" algn="just">
              <a:lnSpc>
                <a:spcPct val="115000"/>
              </a:lnSpc>
              <a:spcBef>
                <a:spcPts val="0"/>
              </a:spcBef>
              <a:spcAft>
                <a:spcPts val="0"/>
              </a:spcAft>
            </a:pPr>
            <a:endParaRPr lang="en-US" sz="32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b="1" dirty="0">
                <a:solidFill>
                  <a:srgbClr val="000000"/>
                </a:solidFill>
                <a:latin typeface="Calibri"/>
                <a:ea typeface="Calibri"/>
                <a:cs typeface="Times New Roman"/>
              </a:rPr>
              <a:t>Must document each contact with property owner</a:t>
            </a:r>
            <a:endParaRPr lang="en-US" sz="3200" dirty="0">
              <a:effectLst/>
              <a:latin typeface="Calibri"/>
              <a:ea typeface="Calibri"/>
              <a:cs typeface="Times New Roman"/>
            </a:endParaRPr>
          </a:p>
        </p:txBody>
      </p:sp>
    </p:spTree>
    <p:extLst>
      <p:ext uri="{BB962C8B-B14F-4D97-AF65-F5344CB8AC3E}">
        <p14:creationId xmlns:p14="http://schemas.microsoft.com/office/powerpoint/2010/main" val="1704041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0946" y="304800"/>
            <a:ext cx="8229600" cy="762000"/>
          </a:xfrm>
        </p:spPr>
        <p:txBody>
          <a:bodyPr/>
          <a:lstStyle/>
          <a:p>
            <a:pPr algn="ctr"/>
            <a:r>
              <a:rPr lang="en-US" b="1" dirty="0" smtClean="0">
                <a:solidFill>
                  <a:schemeClr val="tx1"/>
                </a:solidFill>
                <a:latin typeface="Calibri" panose="020F0502020204030204" pitchFamily="34" charset="0"/>
              </a:rPr>
              <a:t>Acquisition Record Keeping </a:t>
            </a:r>
            <a:r>
              <a:rPr lang="en-US" sz="3600" b="1" dirty="0" smtClean="0">
                <a:solidFill>
                  <a:schemeClr val="tx1"/>
                </a:solidFill>
                <a:latin typeface="Calibri" panose="020F0502020204030204" pitchFamily="34" charset="0"/>
              </a:rPr>
              <a:t>(cont’d)</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838200"/>
            <a:ext cx="7467600" cy="58674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Rectangle 1"/>
          <p:cNvSpPr/>
          <p:nvPr/>
        </p:nvSpPr>
        <p:spPr>
          <a:xfrm>
            <a:off x="510946" y="1219200"/>
            <a:ext cx="8001000" cy="5850448"/>
          </a:xfrm>
          <a:prstGeom prst="rect">
            <a:avLst/>
          </a:prstGeom>
        </p:spPr>
        <p:txBody>
          <a:bodyPr wrap="square">
            <a:spAutoFit/>
          </a:bodyPr>
          <a:lstStyle/>
          <a:p>
            <a:pPr marL="342900" marR="0" lvl="0" indent="-342900" algn="just">
              <a:lnSpc>
                <a:spcPct val="115000"/>
              </a:lnSpc>
              <a:spcBef>
                <a:spcPts val="0"/>
              </a:spcBef>
              <a:spcAft>
                <a:spcPts val="0"/>
              </a:spcAft>
              <a:buFont typeface="Symbol"/>
              <a:buChar char=""/>
            </a:pPr>
            <a:r>
              <a:rPr lang="en-US" sz="3200" b="1" dirty="0">
                <a:solidFill>
                  <a:srgbClr val="000000"/>
                </a:solidFill>
                <a:latin typeface="Calibri"/>
                <a:ea typeface="Calibri"/>
                <a:cs typeface="Times New Roman"/>
              </a:rPr>
              <a:t>Must contain copies of the Title Report, Reviewed and Approved Appraisal, Formal Offer letter, Right of Way map, copies of signed contract, signed and notarized conveyance documents, any releases, justification for administrative settlements and State DOT approval </a:t>
            </a:r>
            <a:endParaRPr lang="en-US" sz="32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b="1" dirty="0">
                <a:solidFill>
                  <a:srgbClr val="000000"/>
                </a:solidFill>
                <a:latin typeface="Calibri"/>
                <a:ea typeface="Calibri"/>
                <a:cs typeface="Times New Roman"/>
              </a:rPr>
              <a:t>Finished report shall be signed and dated by the Acquisition Agent</a:t>
            </a:r>
            <a:endParaRPr lang="en-US" sz="32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endParaRPr lang="en-US" sz="3200" dirty="0">
              <a:effectLst/>
              <a:latin typeface="Calibri"/>
              <a:ea typeface="Calibri"/>
              <a:cs typeface="Times New Roman"/>
            </a:endParaRPr>
          </a:p>
        </p:txBody>
      </p:sp>
    </p:spTree>
    <p:extLst>
      <p:ext uri="{BB962C8B-B14F-4D97-AF65-F5344CB8AC3E}">
        <p14:creationId xmlns:p14="http://schemas.microsoft.com/office/powerpoint/2010/main" val="36956197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58000">
              <a:schemeClr val="bg1">
                <a:tint val="95000"/>
                <a:shade val="85000"/>
                <a:satMod val="150000"/>
              </a:schemeClr>
            </a:gs>
            <a:gs pos="97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0946" y="381000"/>
            <a:ext cx="8229600" cy="762000"/>
          </a:xfrm>
        </p:spPr>
        <p:txBody>
          <a:bodyPr/>
          <a:lstStyle/>
          <a:p>
            <a:pPr algn="ctr"/>
            <a:r>
              <a:rPr lang="en-US" b="1" dirty="0" smtClean="0">
                <a:solidFill>
                  <a:schemeClr val="tx1"/>
                </a:solidFill>
                <a:latin typeface="Calibri" panose="020F0502020204030204" pitchFamily="34" charset="0"/>
              </a:rPr>
              <a:t>Acquisition Record Keeping </a:t>
            </a:r>
            <a:r>
              <a:rPr lang="en-US" sz="3600" b="1" dirty="0" smtClean="0">
                <a:solidFill>
                  <a:schemeClr val="tx1"/>
                </a:solidFill>
                <a:latin typeface="Calibri" panose="020F0502020204030204" pitchFamily="34" charset="0"/>
              </a:rPr>
              <a:t>(cont’d)</a:t>
            </a:r>
            <a:endParaRPr lang="en-US" b="1" dirty="0">
              <a:solidFill>
                <a:schemeClr val="tx1"/>
              </a:solidFill>
              <a:latin typeface="Calibri" panose="020F0502020204030204" pitchFamily="34" charset="0"/>
            </a:endParaRPr>
          </a:p>
        </p:txBody>
      </p:sp>
      <p:sp>
        <p:nvSpPr>
          <p:cNvPr id="5" name="Content Placeholder 4"/>
          <p:cNvSpPr>
            <a:spLocks noGrp="1"/>
          </p:cNvSpPr>
          <p:nvPr>
            <p:ph idx="1"/>
          </p:nvPr>
        </p:nvSpPr>
        <p:spPr>
          <a:xfrm>
            <a:off x="838200" y="838200"/>
            <a:ext cx="7467600" cy="5867400"/>
          </a:xfrm>
        </p:spPr>
        <p:txBody>
          <a:bodyPr>
            <a:normAutofit/>
          </a:bodyPr>
          <a:lstStyle/>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smtClean="0">
              <a:solidFill>
                <a:srgbClr val="333399"/>
              </a:solidFill>
              <a:latin typeface="Tahoma"/>
            </a:endParaRPr>
          </a:p>
          <a:p>
            <a:pPr marL="0" lvl="0" indent="0" defTabSz="685800" fontAlgn="base">
              <a:lnSpc>
                <a:spcPct val="90000"/>
              </a:lnSpc>
              <a:spcAft>
                <a:spcPct val="0"/>
              </a:spcAft>
              <a:buClr>
                <a:srgbClr val="000000"/>
              </a:buClr>
              <a:buNone/>
            </a:pPr>
            <a:endParaRPr lang="en-US" kern="0" dirty="0">
              <a:solidFill>
                <a:srgbClr val="333399"/>
              </a:solidFill>
              <a:latin typeface="Tahoma"/>
            </a:endParaRPr>
          </a:p>
        </p:txBody>
      </p:sp>
      <p:sp>
        <p:nvSpPr>
          <p:cNvPr id="7" name="Rectangle 6"/>
          <p:cNvSpPr/>
          <p:nvPr/>
        </p:nvSpPr>
        <p:spPr>
          <a:xfrm>
            <a:off x="304800" y="-90411"/>
            <a:ext cx="412292" cy="584775"/>
          </a:xfrm>
          <a:prstGeom prst="rect">
            <a:avLst/>
          </a:prstGeom>
          <a:noFill/>
        </p:spPr>
        <p:txBody>
          <a:bodyPr wrap="none" lIns="91440" tIns="45720" rIns="91440" bIns="45720">
            <a:spAutoFit/>
          </a:bodyPr>
          <a:lstStyle/>
          <a:p>
            <a:pPr algn="ctr"/>
            <a:r>
              <a:rPr lang="en-US" sz="3200" b="1" dirty="0" smtClean="0">
                <a:ln w="900" cmpd="sng">
                  <a:solidFill>
                    <a:srgbClr val="AD0101">
                      <a:satMod val="190000"/>
                      <a:alpha val="55000"/>
                    </a:srgbClr>
                  </a:solidFill>
                  <a:prstDash val="solid"/>
                </a:ln>
                <a:solidFill>
                  <a:srgbClr val="AD0101">
                    <a:satMod val="200000"/>
                    <a:tint val="3000"/>
                  </a:srgbClr>
                </a:solidFill>
                <a:effectLst>
                  <a:innerShdw blurRad="101600" dist="76200" dir="5400000">
                    <a:srgbClr val="AD0101">
                      <a:satMod val="190000"/>
                      <a:tint val="100000"/>
                      <a:alpha val="74000"/>
                    </a:srgbClr>
                  </a:innerShdw>
                </a:effectLst>
              </a:rPr>
              <a:t>4</a:t>
            </a:r>
          </a:p>
        </p:txBody>
      </p:sp>
      <p:sp>
        <p:nvSpPr>
          <p:cNvPr id="2" name="Rectangle 1"/>
          <p:cNvSpPr/>
          <p:nvPr/>
        </p:nvSpPr>
        <p:spPr>
          <a:xfrm>
            <a:off x="609600" y="1524000"/>
            <a:ext cx="8001000" cy="4184735"/>
          </a:xfrm>
          <a:prstGeom prst="rect">
            <a:avLst/>
          </a:prstGeom>
        </p:spPr>
        <p:txBody>
          <a:bodyPr wrap="square">
            <a:spAutoFit/>
          </a:bodyPr>
          <a:lstStyle/>
          <a:p>
            <a:pPr marL="342900" marR="0" lvl="0" indent="-342900" algn="just">
              <a:lnSpc>
                <a:spcPct val="115000"/>
              </a:lnSpc>
              <a:spcBef>
                <a:spcPts val="0"/>
              </a:spcBef>
              <a:spcAft>
                <a:spcPts val="0"/>
              </a:spcAft>
              <a:buFont typeface="Symbol"/>
              <a:buChar char=""/>
            </a:pPr>
            <a:r>
              <a:rPr lang="en-US" sz="3200" b="1" dirty="0">
                <a:solidFill>
                  <a:srgbClr val="000000"/>
                </a:solidFill>
                <a:latin typeface="Calibri"/>
                <a:ea typeface="Calibri"/>
                <a:cs typeface="Times New Roman"/>
              </a:rPr>
              <a:t>Records must be kept for at least 3 years from submittal of the final request for ROW </a:t>
            </a:r>
            <a:r>
              <a:rPr lang="en-US" sz="3200" b="1" dirty="0" smtClean="0">
                <a:solidFill>
                  <a:srgbClr val="000000"/>
                </a:solidFill>
                <a:latin typeface="Calibri"/>
                <a:ea typeface="Calibri"/>
                <a:cs typeface="Times New Roman"/>
              </a:rPr>
              <a:t>reimbursement</a:t>
            </a:r>
          </a:p>
          <a:p>
            <a:pPr marR="0" lvl="0" algn="just">
              <a:lnSpc>
                <a:spcPct val="115000"/>
              </a:lnSpc>
              <a:spcBef>
                <a:spcPts val="0"/>
              </a:spcBef>
              <a:spcAft>
                <a:spcPts val="0"/>
              </a:spcAft>
            </a:pPr>
            <a:endParaRPr lang="en-US" sz="32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b="1" dirty="0">
                <a:solidFill>
                  <a:srgbClr val="000000"/>
                </a:solidFill>
                <a:latin typeface="Calibri"/>
                <a:ea typeface="Calibri"/>
                <a:cs typeface="Times New Roman"/>
              </a:rPr>
              <a:t>Records must be available upon reasonable request by State DOT and FHWA personnel </a:t>
            </a:r>
            <a:endParaRPr lang="en-US" sz="32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endParaRPr lang="en-US" sz="3200" dirty="0">
              <a:effectLst/>
              <a:latin typeface="Calibri"/>
              <a:ea typeface="Calibri"/>
              <a:cs typeface="Times New Roman"/>
            </a:endParaRPr>
          </a:p>
        </p:txBody>
      </p:sp>
    </p:spTree>
    <p:extLst>
      <p:ext uri="{BB962C8B-B14F-4D97-AF65-F5344CB8AC3E}">
        <p14:creationId xmlns:p14="http://schemas.microsoft.com/office/powerpoint/2010/main" val="26989266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60000">
              <a:schemeClr val="bg1"/>
            </a:gs>
            <a:gs pos="96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762000"/>
          </a:xfrm>
        </p:spPr>
        <p:txBody>
          <a:bodyPr>
            <a:noAutofit/>
          </a:bodyPr>
          <a:lstStyle/>
          <a:p>
            <a:pPr algn="ctr"/>
            <a:r>
              <a:rPr kumimoji="0" lang="en-US" b="1" i="0" u="none" strike="noStrike" kern="0" cap="none" spc="0" normalizeH="0" baseline="0" noProof="0" dirty="0" smtClean="0">
                <a:ln>
                  <a:noFill/>
                </a:ln>
                <a:solidFill>
                  <a:schemeClr val="tx1"/>
                </a:solidFill>
                <a:effectLst/>
                <a:uLnTx/>
                <a:uFillTx/>
                <a:latin typeface="Calibri" panose="020F0502020204030204" pitchFamily="34" charset="0"/>
              </a:rPr>
              <a:t>Right Of Way</a:t>
            </a:r>
            <a:r>
              <a:rPr kumimoji="0" lang="en-US" b="1" i="0" u="none" strike="noStrike" kern="0" cap="none" spc="0" normalizeH="0" noProof="0" dirty="0" smtClean="0">
                <a:ln>
                  <a:noFill/>
                </a:ln>
                <a:solidFill>
                  <a:schemeClr val="tx1"/>
                </a:solidFill>
                <a:effectLst/>
                <a:uLnTx/>
                <a:uFillTx/>
                <a:latin typeface="Calibri" panose="020F0502020204030204" pitchFamily="34" charset="0"/>
              </a:rPr>
              <a:t> </a:t>
            </a:r>
            <a:r>
              <a:rPr kumimoji="0" lang="en-US" b="1" i="0" u="none" strike="noStrike" kern="0" cap="none" spc="0" normalizeH="0" baseline="0" noProof="0" dirty="0" smtClean="0">
                <a:ln>
                  <a:noFill/>
                </a:ln>
                <a:solidFill>
                  <a:schemeClr val="tx1"/>
                </a:solidFill>
                <a:effectLst/>
                <a:uLnTx/>
                <a:uFillTx/>
                <a:latin typeface="Calibri" panose="020F0502020204030204" pitchFamily="34" charset="0"/>
              </a:rPr>
              <a:t>Certification</a:t>
            </a:r>
            <a:endParaRPr lang="en-US" dirty="0">
              <a:solidFill>
                <a:schemeClr val="tx1"/>
              </a:solidFill>
              <a:latin typeface="Calibri" panose="020F0502020204030204" pitchFamily="34" charset="0"/>
            </a:endParaRPr>
          </a:p>
        </p:txBody>
      </p:sp>
      <p:sp>
        <p:nvSpPr>
          <p:cNvPr id="5" name="Content Placeholder 4"/>
          <p:cNvSpPr>
            <a:spLocks noGrp="1"/>
          </p:cNvSpPr>
          <p:nvPr>
            <p:ph idx="1"/>
          </p:nvPr>
        </p:nvSpPr>
        <p:spPr>
          <a:xfrm>
            <a:off x="457200" y="914400"/>
            <a:ext cx="8229600" cy="5486400"/>
          </a:xfrm>
        </p:spPr>
        <p:txBody>
          <a:bodyPr>
            <a:normAutofit/>
          </a:bodyPr>
          <a:lstStyle/>
          <a:p>
            <a:pPr lvl="0" fontAlgn="base">
              <a:lnSpc>
                <a:spcPct val="90000"/>
              </a:lnSpc>
              <a:spcAft>
                <a:spcPct val="0"/>
              </a:spcAft>
              <a:buFontTx/>
              <a:buChar char="•"/>
              <a:defRPr/>
            </a:pPr>
            <a:endParaRPr lang="en-US" kern="0" dirty="0" smtClean="0">
              <a:solidFill>
                <a:srgbClr val="333399"/>
              </a:solidFill>
              <a:latin typeface="Calibri" panose="020F0502020204030204" pitchFamily="34" charset="0"/>
            </a:endParaRPr>
          </a:p>
          <a:p>
            <a:pPr lvl="0" fontAlgn="base">
              <a:lnSpc>
                <a:spcPct val="90000"/>
              </a:lnSpc>
              <a:spcAft>
                <a:spcPct val="0"/>
              </a:spcAft>
              <a:buFontTx/>
              <a:buChar char="•"/>
              <a:defRPr/>
            </a:pPr>
            <a:endParaRPr lang="en-US" sz="3500" kern="0" dirty="0" smtClean="0">
              <a:solidFill>
                <a:srgbClr val="333399"/>
              </a:solidFill>
              <a:latin typeface="Calibri" panose="020F0502020204030204" pitchFamily="34" charset="0"/>
            </a:endParaRPr>
          </a:p>
          <a:p>
            <a:endParaRPr lang="en-US" dirty="0"/>
          </a:p>
        </p:txBody>
      </p:sp>
      <p:sp>
        <p:nvSpPr>
          <p:cNvPr id="2" name="Rectangle 1"/>
          <p:cNvSpPr/>
          <p:nvPr/>
        </p:nvSpPr>
        <p:spPr>
          <a:xfrm>
            <a:off x="228600" y="-76200"/>
            <a:ext cx="393056" cy="584775"/>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5</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
        <p:nvSpPr>
          <p:cNvPr id="3" name="Rectangle 2"/>
          <p:cNvSpPr/>
          <p:nvPr/>
        </p:nvSpPr>
        <p:spPr>
          <a:xfrm>
            <a:off x="762000" y="1371600"/>
            <a:ext cx="7620000" cy="4552015"/>
          </a:xfrm>
          <a:prstGeom prst="rect">
            <a:avLst/>
          </a:prstGeom>
        </p:spPr>
        <p:txBody>
          <a:bodyPr wrap="square">
            <a:spAutoFit/>
          </a:bodyPr>
          <a:lstStyle/>
          <a:p>
            <a:pPr algn="just">
              <a:lnSpc>
                <a:spcPct val="115000"/>
              </a:lnSpc>
              <a:spcAft>
                <a:spcPts val="1000"/>
              </a:spcAft>
            </a:pPr>
            <a:r>
              <a:rPr lang="en-US" sz="2800" dirty="0">
                <a:solidFill>
                  <a:srgbClr val="000000"/>
                </a:solidFill>
                <a:latin typeface="Calibri"/>
                <a:ea typeface="Calibri"/>
                <a:cs typeface="Times New Roman"/>
              </a:rPr>
              <a:t>Following completion of all right of way activities (Title search, Survey/mapping, Appraisals and Review, Acquisition, and Relocation) and prior to receiving authorization to advertise the physical construction for bids, the T/LGA shall submit a formal request for “Final Right of Way Certification” to the State DOT Local Government Coordinator, prepared on the Agencies letterhead and addressed to the Right of Way Bureau Chief.  </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19542086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60000">
              <a:schemeClr val="bg1"/>
            </a:gs>
            <a:gs pos="96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762000"/>
          </a:xfrm>
        </p:spPr>
        <p:txBody>
          <a:bodyPr>
            <a:noAutofit/>
          </a:bodyPr>
          <a:lstStyle/>
          <a:p>
            <a:pPr algn="ctr"/>
            <a:r>
              <a:rPr kumimoji="0" lang="en-US" b="1" i="0" u="none" strike="noStrike" kern="0" cap="none" spc="0" normalizeH="0" baseline="0" noProof="0" dirty="0" smtClean="0">
                <a:ln>
                  <a:noFill/>
                </a:ln>
                <a:solidFill>
                  <a:schemeClr val="tx1"/>
                </a:solidFill>
                <a:effectLst/>
                <a:uLnTx/>
                <a:uFillTx/>
                <a:latin typeface="Calibri" panose="020F0502020204030204" pitchFamily="34" charset="0"/>
              </a:rPr>
              <a:t>Right</a:t>
            </a:r>
            <a:r>
              <a:rPr kumimoji="0" lang="en-US" b="1" i="0" u="none" strike="noStrike" kern="0" cap="none" spc="0" normalizeH="0" noProof="0" dirty="0" smtClean="0">
                <a:ln>
                  <a:noFill/>
                </a:ln>
                <a:solidFill>
                  <a:schemeClr val="tx1"/>
                </a:solidFill>
                <a:effectLst/>
                <a:uLnTx/>
                <a:uFillTx/>
                <a:latin typeface="Calibri" panose="020F0502020204030204" pitchFamily="34" charset="0"/>
              </a:rPr>
              <a:t> of Way Certification </a:t>
            </a:r>
            <a:r>
              <a:rPr kumimoji="0" lang="en-US" sz="3600" b="1" i="0" u="none" strike="noStrike" kern="0" cap="none" spc="0" normalizeH="0" noProof="0" dirty="0" smtClean="0">
                <a:ln>
                  <a:noFill/>
                </a:ln>
                <a:solidFill>
                  <a:schemeClr val="tx1"/>
                </a:solidFill>
                <a:effectLst/>
                <a:uLnTx/>
                <a:uFillTx/>
                <a:latin typeface="Calibri" panose="020F0502020204030204" pitchFamily="34" charset="0"/>
              </a:rPr>
              <a:t>(cont’d)</a:t>
            </a:r>
            <a:endParaRPr lang="en-US" dirty="0">
              <a:solidFill>
                <a:schemeClr val="tx1"/>
              </a:solidFill>
              <a:latin typeface="Calibri" panose="020F0502020204030204" pitchFamily="34" charset="0"/>
            </a:endParaRPr>
          </a:p>
        </p:txBody>
      </p:sp>
      <p:sp>
        <p:nvSpPr>
          <p:cNvPr id="5" name="Content Placeholder 4"/>
          <p:cNvSpPr>
            <a:spLocks noGrp="1"/>
          </p:cNvSpPr>
          <p:nvPr>
            <p:ph idx="1"/>
          </p:nvPr>
        </p:nvSpPr>
        <p:spPr>
          <a:xfrm>
            <a:off x="245888" y="1219200"/>
            <a:ext cx="8593311" cy="5486400"/>
          </a:xfrm>
        </p:spPr>
        <p:txBody>
          <a:bodyPr>
            <a:normAutofit/>
          </a:bodyPr>
          <a:lstStyle/>
          <a:p>
            <a:pPr lvl="0" fontAlgn="base">
              <a:lnSpc>
                <a:spcPct val="90000"/>
              </a:lnSpc>
              <a:spcAft>
                <a:spcPct val="0"/>
              </a:spcAft>
              <a:buFontTx/>
              <a:buChar char="•"/>
              <a:defRPr/>
            </a:pPr>
            <a:endParaRPr lang="en-US" kern="0" dirty="0" smtClean="0">
              <a:solidFill>
                <a:srgbClr val="333399"/>
              </a:solidFill>
              <a:latin typeface="Calibri" panose="020F0502020204030204" pitchFamily="34" charset="0"/>
            </a:endParaRPr>
          </a:p>
          <a:p>
            <a:pPr marL="0" marR="0" algn="just">
              <a:lnSpc>
                <a:spcPct val="115000"/>
              </a:lnSpc>
              <a:spcBef>
                <a:spcPts val="0"/>
              </a:spcBef>
              <a:spcAft>
                <a:spcPts val="1000"/>
              </a:spcAft>
            </a:pPr>
            <a:r>
              <a:rPr lang="en-US" sz="3200" dirty="0">
                <a:solidFill>
                  <a:srgbClr val="000000"/>
                </a:solidFill>
                <a:latin typeface="Calibri"/>
                <a:ea typeface="Calibri"/>
                <a:cs typeface="Times New Roman"/>
              </a:rPr>
              <a:t>The request must contain the following</a:t>
            </a:r>
            <a:r>
              <a:rPr lang="en-US" sz="3200" dirty="0" smtClean="0">
                <a:solidFill>
                  <a:srgbClr val="000000"/>
                </a:solidFill>
                <a:latin typeface="Calibri"/>
                <a:ea typeface="Calibri"/>
                <a:cs typeface="Times New Roman"/>
              </a:rPr>
              <a:t>:</a:t>
            </a:r>
          </a:p>
          <a:p>
            <a:pPr marL="342900" marR="0" lvl="0" indent="-342900" algn="just">
              <a:lnSpc>
                <a:spcPct val="115000"/>
              </a:lnSpc>
              <a:spcBef>
                <a:spcPts val="0"/>
              </a:spcBef>
              <a:spcAft>
                <a:spcPts val="0"/>
              </a:spcAft>
              <a:buFont typeface="Symbol"/>
              <a:buChar char=""/>
            </a:pPr>
            <a:endParaRPr lang="en-US" sz="3200" dirty="0" smtClean="0">
              <a:solidFill>
                <a:srgbClr val="000000"/>
              </a:solidFill>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sz="3200" dirty="0" smtClean="0">
                <a:solidFill>
                  <a:srgbClr val="000000"/>
                </a:solidFill>
                <a:latin typeface="Calibri"/>
                <a:ea typeface="Calibri"/>
                <a:cs typeface="Times New Roman"/>
              </a:rPr>
              <a:t>Scope </a:t>
            </a:r>
            <a:r>
              <a:rPr lang="en-US" sz="3200" dirty="0">
                <a:solidFill>
                  <a:srgbClr val="000000"/>
                </a:solidFill>
                <a:latin typeface="Calibri"/>
                <a:ea typeface="Calibri"/>
                <a:cs typeface="Times New Roman"/>
              </a:rPr>
              <a:t>of work/ Project </a:t>
            </a:r>
            <a:r>
              <a:rPr lang="en-US" sz="3200" dirty="0" smtClean="0">
                <a:solidFill>
                  <a:srgbClr val="000000"/>
                </a:solidFill>
                <a:latin typeface="Calibri"/>
                <a:ea typeface="Calibri"/>
                <a:cs typeface="Times New Roman"/>
              </a:rPr>
              <a:t>termini</a:t>
            </a:r>
          </a:p>
          <a:p>
            <a:pPr marL="342900" marR="0" lvl="0" indent="-342900" algn="just">
              <a:lnSpc>
                <a:spcPct val="115000"/>
              </a:lnSpc>
              <a:spcBef>
                <a:spcPts val="0"/>
              </a:spcBef>
              <a:spcAft>
                <a:spcPts val="0"/>
              </a:spcAft>
              <a:buFont typeface="Symbol"/>
              <a:buChar char=""/>
            </a:pPr>
            <a:endParaRPr lang="en-US" sz="32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dirty="0">
                <a:solidFill>
                  <a:srgbClr val="000000"/>
                </a:solidFill>
                <a:latin typeface="Calibri"/>
                <a:ea typeface="Calibri"/>
                <a:cs typeface="Times New Roman"/>
              </a:rPr>
              <a:t>That there is no right of way necessary for that project and that the project is being constructed within the existing right of way. (Or)</a:t>
            </a:r>
            <a:endParaRPr lang="en-US" sz="3200" dirty="0">
              <a:latin typeface="Calibri"/>
              <a:ea typeface="Calibri"/>
              <a:cs typeface="Times New Roman"/>
            </a:endParaRPr>
          </a:p>
          <a:p>
            <a:pPr lvl="0" fontAlgn="base">
              <a:lnSpc>
                <a:spcPct val="90000"/>
              </a:lnSpc>
              <a:spcAft>
                <a:spcPct val="0"/>
              </a:spcAft>
              <a:buFontTx/>
              <a:buChar char="•"/>
              <a:defRPr/>
            </a:pPr>
            <a:endParaRPr lang="en-US" sz="3500" kern="0" dirty="0" smtClean="0">
              <a:solidFill>
                <a:srgbClr val="333399"/>
              </a:solidFill>
              <a:latin typeface="Calibri" panose="020F0502020204030204" pitchFamily="34" charset="0"/>
            </a:endParaRPr>
          </a:p>
          <a:p>
            <a:endParaRPr lang="en-US" dirty="0"/>
          </a:p>
        </p:txBody>
      </p:sp>
      <p:sp>
        <p:nvSpPr>
          <p:cNvPr id="2" name="Rectangle 1"/>
          <p:cNvSpPr/>
          <p:nvPr/>
        </p:nvSpPr>
        <p:spPr>
          <a:xfrm>
            <a:off x="228600" y="-76200"/>
            <a:ext cx="393056" cy="584775"/>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5</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Tree>
    <p:extLst>
      <p:ext uri="{BB962C8B-B14F-4D97-AF65-F5344CB8AC3E}">
        <p14:creationId xmlns:p14="http://schemas.microsoft.com/office/powerpoint/2010/main" val="49790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60000">
              <a:schemeClr val="bg1"/>
            </a:gs>
            <a:gs pos="96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762000"/>
          </a:xfrm>
        </p:spPr>
        <p:txBody>
          <a:bodyPr>
            <a:noAutofit/>
          </a:bodyPr>
          <a:lstStyle/>
          <a:p>
            <a:pPr algn="ctr"/>
            <a:r>
              <a:rPr kumimoji="0" lang="en-US" b="1" i="0" u="none" strike="noStrike" kern="0" cap="none" spc="0" normalizeH="0" baseline="0" noProof="0" dirty="0" smtClean="0">
                <a:ln>
                  <a:noFill/>
                </a:ln>
                <a:solidFill>
                  <a:schemeClr val="tx1"/>
                </a:solidFill>
                <a:effectLst/>
                <a:uLnTx/>
                <a:uFillTx/>
                <a:latin typeface="Calibri" panose="020F0502020204030204" pitchFamily="34" charset="0"/>
              </a:rPr>
              <a:t>Right of</a:t>
            </a:r>
            <a:r>
              <a:rPr kumimoji="0" lang="en-US" b="1" i="0" u="none" strike="noStrike" kern="0" cap="none" spc="0" normalizeH="0" noProof="0" dirty="0" smtClean="0">
                <a:ln>
                  <a:noFill/>
                </a:ln>
                <a:solidFill>
                  <a:schemeClr val="tx1"/>
                </a:solidFill>
                <a:effectLst/>
                <a:uLnTx/>
                <a:uFillTx/>
                <a:latin typeface="Calibri" panose="020F0502020204030204" pitchFamily="34" charset="0"/>
              </a:rPr>
              <a:t> Way Certification </a:t>
            </a:r>
            <a:r>
              <a:rPr kumimoji="0" lang="en-US" sz="3600" b="1" i="0" u="none" strike="noStrike" kern="0" cap="none" spc="0" normalizeH="0" noProof="0" dirty="0" smtClean="0">
                <a:ln>
                  <a:noFill/>
                </a:ln>
                <a:solidFill>
                  <a:schemeClr val="tx1"/>
                </a:solidFill>
                <a:effectLst/>
                <a:uLnTx/>
                <a:uFillTx/>
                <a:latin typeface="Calibri" panose="020F0502020204030204" pitchFamily="34" charset="0"/>
              </a:rPr>
              <a:t>(cont’d)</a:t>
            </a:r>
            <a:endParaRPr lang="en-US" dirty="0">
              <a:solidFill>
                <a:schemeClr val="tx1"/>
              </a:solidFill>
              <a:latin typeface="Calibri" panose="020F0502020204030204" pitchFamily="34" charset="0"/>
            </a:endParaRPr>
          </a:p>
        </p:txBody>
      </p:sp>
      <p:sp>
        <p:nvSpPr>
          <p:cNvPr id="5" name="Content Placeholder 4"/>
          <p:cNvSpPr>
            <a:spLocks noGrp="1"/>
          </p:cNvSpPr>
          <p:nvPr>
            <p:ph idx="1"/>
          </p:nvPr>
        </p:nvSpPr>
        <p:spPr>
          <a:xfrm>
            <a:off x="425128" y="1143000"/>
            <a:ext cx="8229600" cy="5486400"/>
          </a:xfrm>
        </p:spPr>
        <p:txBody>
          <a:bodyPr>
            <a:normAutofit/>
          </a:bodyPr>
          <a:lstStyle/>
          <a:p>
            <a:pPr lvl="0" fontAlgn="base">
              <a:lnSpc>
                <a:spcPct val="90000"/>
              </a:lnSpc>
              <a:spcAft>
                <a:spcPct val="0"/>
              </a:spcAft>
              <a:buFontTx/>
              <a:buChar char="•"/>
              <a:defRPr/>
            </a:pPr>
            <a:endParaRPr lang="en-US" kern="0" dirty="0" smtClean="0">
              <a:solidFill>
                <a:srgbClr val="333399"/>
              </a:solidFill>
              <a:latin typeface="Calibri" panose="020F0502020204030204" pitchFamily="34" charset="0"/>
            </a:endParaRPr>
          </a:p>
          <a:p>
            <a:pPr marL="342900" marR="0" lvl="0" indent="-342900" algn="just">
              <a:lnSpc>
                <a:spcPct val="115000"/>
              </a:lnSpc>
              <a:spcBef>
                <a:spcPts val="0"/>
              </a:spcBef>
              <a:spcAft>
                <a:spcPts val="0"/>
              </a:spcAft>
              <a:buFont typeface="Symbol"/>
              <a:buChar char=""/>
            </a:pPr>
            <a:r>
              <a:rPr lang="en-US" sz="3600" dirty="0">
                <a:solidFill>
                  <a:srgbClr val="000000"/>
                </a:solidFill>
                <a:latin typeface="Calibri"/>
                <a:ea typeface="Calibri"/>
                <a:cs typeface="Times New Roman"/>
              </a:rPr>
              <a:t>Certify that all of the necessary new right of way for the project has been fully acquired. (identify what right of way was acquired.  i.e., 24 takes 10 CME’s,  42 TCP’s) in accordance with </a:t>
            </a:r>
            <a:endParaRPr lang="en-US" sz="3600" dirty="0" smtClean="0">
              <a:solidFill>
                <a:srgbClr val="000000"/>
              </a:solidFill>
              <a:latin typeface="Calibri"/>
              <a:ea typeface="Calibri"/>
              <a:cs typeface="Times New Roman"/>
            </a:endParaRPr>
          </a:p>
          <a:p>
            <a:pPr marL="0" marR="0" lvl="0" indent="0" algn="just">
              <a:lnSpc>
                <a:spcPct val="115000"/>
              </a:lnSpc>
              <a:spcBef>
                <a:spcPts val="0"/>
              </a:spcBef>
              <a:spcAft>
                <a:spcPts val="0"/>
              </a:spcAft>
              <a:buNone/>
            </a:pPr>
            <a:r>
              <a:rPr lang="en-US" sz="3600" b="1" i="1" dirty="0">
                <a:solidFill>
                  <a:srgbClr val="0033CC"/>
                </a:solidFill>
                <a:latin typeface="Calibri"/>
                <a:ea typeface="Calibri"/>
                <a:cs typeface="Times New Roman"/>
              </a:rPr>
              <a:t> </a:t>
            </a:r>
            <a:r>
              <a:rPr lang="en-US" sz="3600" b="1" i="1" dirty="0" smtClean="0">
                <a:solidFill>
                  <a:srgbClr val="0033CC"/>
                </a:solidFill>
                <a:latin typeface="Calibri"/>
                <a:ea typeface="Calibri"/>
                <a:cs typeface="Times New Roman"/>
              </a:rPr>
              <a:t>                                     23 </a:t>
            </a:r>
            <a:r>
              <a:rPr lang="en-US" sz="3600" b="1" i="1" dirty="0">
                <a:solidFill>
                  <a:srgbClr val="0033CC"/>
                </a:solidFill>
                <a:latin typeface="Calibri"/>
                <a:ea typeface="Calibri"/>
                <a:cs typeface="Times New Roman"/>
              </a:rPr>
              <a:t>CFR 635.309 (c)(1)</a:t>
            </a:r>
            <a:endParaRPr lang="en-US" sz="3200" b="1" i="1" dirty="0">
              <a:solidFill>
                <a:srgbClr val="0033CC"/>
              </a:solidFill>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sz="3600" dirty="0">
                <a:solidFill>
                  <a:srgbClr val="000000"/>
                </a:solidFill>
                <a:latin typeface="Calibri"/>
                <a:ea typeface="Calibri"/>
                <a:cs typeface="Times New Roman"/>
              </a:rPr>
              <a:t>Statement regarding relocation </a:t>
            </a:r>
            <a:endParaRPr lang="en-US" sz="3200" dirty="0">
              <a:latin typeface="Calibri"/>
              <a:ea typeface="Calibri"/>
              <a:cs typeface="Times New Roman"/>
            </a:endParaRPr>
          </a:p>
          <a:p>
            <a:pPr lvl="0" fontAlgn="base">
              <a:lnSpc>
                <a:spcPct val="90000"/>
              </a:lnSpc>
              <a:spcAft>
                <a:spcPct val="0"/>
              </a:spcAft>
              <a:buFontTx/>
              <a:buChar char="•"/>
              <a:defRPr/>
            </a:pPr>
            <a:endParaRPr lang="en-US" sz="3500" kern="0" dirty="0" smtClean="0">
              <a:solidFill>
                <a:srgbClr val="333399"/>
              </a:solidFill>
              <a:latin typeface="Calibri" panose="020F0502020204030204" pitchFamily="34" charset="0"/>
            </a:endParaRPr>
          </a:p>
          <a:p>
            <a:endParaRPr lang="en-US" dirty="0"/>
          </a:p>
        </p:txBody>
      </p:sp>
      <p:sp>
        <p:nvSpPr>
          <p:cNvPr id="2" name="Rectangle 1"/>
          <p:cNvSpPr/>
          <p:nvPr/>
        </p:nvSpPr>
        <p:spPr>
          <a:xfrm>
            <a:off x="228600" y="-76200"/>
            <a:ext cx="393056" cy="584775"/>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5</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Tree>
    <p:extLst>
      <p:ext uri="{BB962C8B-B14F-4D97-AF65-F5344CB8AC3E}">
        <p14:creationId xmlns:p14="http://schemas.microsoft.com/office/powerpoint/2010/main" val="16357923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60000">
              <a:schemeClr val="bg1"/>
            </a:gs>
            <a:gs pos="96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762000"/>
          </a:xfrm>
        </p:spPr>
        <p:txBody>
          <a:bodyPr>
            <a:noAutofit/>
          </a:bodyPr>
          <a:lstStyle/>
          <a:p>
            <a:pPr algn="ctr"/>
            <a:r>
              <a:rPr kumimoji="0" lang="en-US" b="1" i="0" u="none" strike="noStrike" kern="0" cap="none" spc="0" normalizeH="0" baseline="0" noProof="0" dirty="0" smtClean="0">
                <a:ln>
                  <a:noFill/>
                </a:ln>
                <a:solidFill>
                  <a:schemeClr val="tx1"/>
                </a:solidFill>
                <a:effectLst/>
                <a:uLnTx/>
                <a:uFillTx/>
                <a:latin typeface="Calibri" panose="020F0502020204030204" pitchFamily="34" charset="0"/>
              </a:rPr>
              <a:t>Right of</a:t>
            </a:r>
            <a:r>
              <a:rPr kumimoji="0" lang="en-US" b="1" i="0" u="none" strike="noStrike" kern="0" cap="none" spc="0" normalizeH="0" noProof="0" dirty="0" smtClean="0">
                <a:ln>
                  <a:noFill/>
                </a:ln>
                <a:solidFill>
                  <a:schemeClr val="tx1"/>
                </a:solidFill>
                <a:effectLst/>
                <a:uLnTx/>
                <a:uFillTx/>
                <a:latin typeface="Calibri" panose="020F0502020204030204" pitchFamily="34" charset="0"/>
              </a:rPr>
              <a:t> Way Certification </a:t>
            </a:r>
            <a:r>
              <a:rPr kumimoji="0" lang="en-US" sz="3600" b="1" i="0" u="none" strike="noStrike" kern="0" cap="none" spc="0" normalizeH="0" noProof="0" dirty="0" smtClean="0">
                <a:ln>
                  <a:noFill/>
                </a:ln>
                <a:solidFill>
                  <a:schemeClr val="tx1"/>
                </a:solidFill>
                <a:effectLst/>
                <a:uLnTx/>
                <a:uFillTx/>
                <a:latin typeface="Calibri" panose="020F0502020204030204" pitchFamily="34" charset="0"/>
              </a:rPr>
              <a:t>(cont’d)</a:t>
            </a:r>
            <a:endParaRPr lang="en-US" dirty="0">
              <a:solidFill>
                <a:schemeClr val="tx1"/>
              </a:solidFill>
              <a:latin typeface="Calibri" panose="020F0502020204030204" pitchFamily="34" charset="0"/>
            </a:endParaRPr>
          </a:p>
        </p:txBody>
      </p:sp>
      <p:sp>
        <p:nvSpPr>
          <p:cNvPr id="5" name="Content Placeholder 4"/>
          <p:cNvSpPr>
            <a:spLocks noGrp="1"/>
          </p:cNvSpPr>
          <p:nvPr>
            <p:ph idx="1"/>
          </p:nvPr>
        </p:nvSpPr>
        <p:spPr>
          <a:xfrm>
            <a:off x="304800" y="990600"/>
            <a:ext cx="8229600" cy="5486400"/>
          </a:xfrm>
        </p:spPr>
        <p:txBody>
          <a:bodyPr>
            <a:normAutofit lnSpcReduction="10000"/>
          </a:bodyPr>
          <a:lstStyle/>
          <a:p>
            <a:pPr lvl="0" fontAlgn="base">
              <a:lnSpc>
                <a:spcPct val="90000"/>
              </a:lnSpc>
              <a:spcAft>
                <a:spcPct val="0"/>
              </a:spcAft>
              <a:buFontTx/>
              <a:buChar char="•"/>
              <a:defRPr/>
            </a:pPr>
            <a:endParaRPr lang="en-US" kern="0" dirty="0" smtClean="0">
              <a:solidFill>
                <a:srgbClr val="333399"/>
              </a:solidFill>
              <a:latin typeface="Calibri" panose="020F0502020204030204" pitchFamily="34" charset="0"/>
            </a:endParaRPr>
          </a:p>
          <a:p>
            <a:pPr marL="342900" marR="0" lvl="0" indent="-342900" algn="just">
              <a:lnSpc>
                <a:spcPct val="115000"/>
              </a:lnSpc>
              <a:spcBef>
                <a:spcPts val="0"/>
              </a:spcBef>
              <a:spcAft>
                <a:spcPts val="0"/>
              </a:spcAft>
              <a:buFont typeface="Symbol"/>
              <a:buChar char=""/>
            </a:pPr>
            <a:r>
              <a:rPr lang="en-US" sz="3600" dirty="0" smtClean="0">
                <a:solidFill>
                  <a:srgbClr val="000000"/>
                </a:solidFill>
                <a:latin typeface="Calibri"/>
                <a:ea typeface="Calibri"/>
                <a:cs typeface="Times New Roman"/>
              </a:rPr>
              <a:t>Statement </a:t>
            </a:r>
            <a:r>
              <a:rPr lang="en-US" sz="3600" dirty="0">
                <a:solidFill>
                  <a:srgbClr val="000000"/>
                </a:solidFill>
                <a:latin typeface="Calibri"/>
                <a:ea typeface="Calibri"/>
                <a:cs typeface="Times New Roman"/>
              </a:rPr>
              <a:t>of Encroachments </a:t>
            </a:r>
            <a:endParaRPr lang="en-US" sz="3600" dirty="0" smtClean="0">
              <a:solidFill>
                <a:srgbClr val="000000"/>
              </a:solidFill>
              <a:latin typeface="Calibri"/>
              <a:ea typeface="Calibri"/>
              <a:cs typeface="Times New Roman"/>
            </a:endParaRPr>
          </a:p>
          <a:p>
            <a:pPr marL="0" marR="0" lvl="0" indent="0" algn="just">
              <a:lnSpc>
                <a:spcPct val="115000"/>
              </a:lnSpc>
              <a:spcBef>
                <a:spcPts val="0"/>
              </a:spcBef>
              <a:spcAft>
                <a:spcPts val="0"/>
              </a:spcAft>
              <a:buNone/>
            </a:pPr>
            <a:r>
              <a:rPr lang="en-US" sz="3600" dirty="0">
                <a:solidFill>
                  <a:srgbClr val="000000"/>
                </a:solidFill>
                <a:latin typeface="Calibri"/>
                <a:ea typeface="Calibri"/>
                <a:cs typeface="Times New Roman"/>
              </a:rPr>
              <a:t> </a:t>
            </a:r>
            <a:r>
              <a:rPr lang="en-US" sz="3600" dirty="0" smtClean="0">
                <a:solidFill>
                  <a:srgbClr val="000000"/>
                </a:solidFill>
                <a:latin typeface="Calibri"/>
                <a:ea typeface="Calibri"/>
                <a:cs typeface="Times New Roman"/>
              </a:rPr>
              <a:t>   (</a:t>
            </a:r>
            <a:r>
              <a:rPr lang="en-US" sz="3600" dirty="0">
                <a:solidFill>
                  <a:srgbClr val="000000"/>
                </a:solidFill>
                <a:latin typeface="Calibri"/>
                <a:ea typeface="Calibri"/>
                <a:cs typeface="Times New Roman"/>
              </a:rPr>
              <a:t>how many; ALL MUST be addressed</a:t>
            </a:r>
            <a:r>
              <a:rPr lang="en-US" sz="3600" dirty="0" smtClean="0">
                <a:solidFill>
                  <a:srgbClr val="000000"/>
                </a:solidFill>
                <a:latin typeface="Calibri"/>
                <a:ea typeface="Calibri"/>
                <a:cs typeface="Times New Roman"/>
              </a:rPr>
              <a:t>)</a:t>
            </a:r>
          </a:p>
          <a:p>
            <a:pPr marL="0" marR="0" lvl="0" indent="0" algn="just">
              <a:lnSpc>
                <a:spcPct val="115000"/>
              </a:lnSpc>
              <a:spcBef>
                <a:spcPts val="0"/>
              </a:spcBef>
              <a:spcAft>
                <a:spcPts val="0"/>
              </a:spcAft>
              <a:buNone/>
            </a:pPr>
            <a:endParaRPr lang="en-US" sz="32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600" dirty="0">
                <a:solidFill>
                  <a:srgbClr val="000000"/>
                </a:solidFill>
                <a:latin typeface="Calibri"/>
                <a:ea typeface="Calibri"/>
                <a:cs typeface="Times New Roman"/>
              </a:rPr>
              <a:t>Statement regarding hazardous material and </a:t>
            </a:r>
            <a:r>
              <a:rPr lang="en-US" sz="3600" dirty="0" smtClean="0">
                <a:solidFill>
                  <a:srgbClr val="000000"/>
                </a:solidFill>
                <a:latin typeface="Calibri"/>
                <a:ea typeface="Calibri"/>
                <a:cs typeface="Times New Roman"/>
              </a:rPr>
              <a:t>contamination</a:t>
            </a:r>
          </a:p>
          <a:p>
            <a:pPr marL="342900" marR="0" lvl="0" indent="-342900" algn="just">
              <a:lnSpc>
                <a:spcPct val="115000"/>
              </a:lnSpc>
              <a:spcBef>
                <a:spcPts val="0"/>
              </a:spcBef>
              <a:spcAft>
                <a:spcPts val="1000"/>
              </a:spcAft>
              <a:buFont typeface="Symbol"/>
              <a:buChar char=""/>
            </a:pPr>
            <a:endParaRPr lang="en-US" sz="3600" dirty="0" smtClean="0">
              <a:solidFill>
                <a:srgbClr val="000000"/>
              </a:solidFill>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dirty="0">
                <a:solidFill>
                  <a:srgbClr val="000000"/>
                </a:solidFill>
                <a:latin typeface="Calibri"/>
                <a:ea typeface="Calibri"/>
                <a:cs typeface="Times New Roman"/>
              </a:rPr>
              <a:t>Must provide ISA determination letter and Environmental clearance letter. </a:t>
            </a:r>
            <a:endParaRPr lang="en-US" sz="28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endParaRPr lang="en-US" sz="3200" dirty="0">
              <a:latin typeface="Calibri"/>
              <a:ea typeface="Calibri"/>
              <a:cs typeface="Times New Roman"/>
            </a:endParaRPr>
          </a:p>
          <a:p>
            <a:pPr lvl="0" fontAlgn="base">
              <a:lnSpc>
                <a:spcPct val="90000"/>
              </a:lnSpc>
              <a:spcAft>
                <a:spcPct val="0"/>
              </a:spcAft>
              <a:buFontTx/>
              <a:buChar char="•"/>
              <a:defRPr/>
            </a:pPr>
            <a:endParaRPr lang="en-US" sz="3500" kern="0" dirty="0" smtClean="0">
              <a:solidFill>
                <a:srgbClr val="333399"/>
              </a:solidFill>
              <a:latin typeface="Calibri" panose="020F0502020204030204" pitchFamily="34" charset="0"/>
            </a:endParaRPr>
          </a:p>
          <a:p>
            <a:endParaRPr lang="en-US" dirty="0"/>
          </a:p>
        </p:txBody>
      </p:sp>
      <p:sp>
        <p:nvSpPr>
          <p:cNvPr id="2" name="Rectangle 1"/>
          <p:cNvSpPr/>
          <p:nvPr/>
        </p:nvSpPr>
        <p:spPr>
          <a:xfrm>
            <a:off x="228600" y="-76200"/>
            <a:ext cx="393056" cy="584775"/>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5</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Tree>
    <p:extLst>
      <p:ext uri="{BB962C8B-B14F-4D97-AF65-F5344CB8AC3E}">
        <p14:creationId xmlns:p14="http://schemas.microsoft.com/office/powerpoint/2010/main" val="35730928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60000">
              <a:schemeClr val="bg1"/>
            </a:gs>
            <a:gs pos="96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38575" y="220029"/>
            <a:ext cx="8229600" cy="762000"/>
          </a:xfrm>
        </p:spPr>
        <p:txBody>
          <a:bodyPr>
            <a:noAutofit/>
          </a:bodyPr>
          <a:lstStyle/>
          <a:p>
            <a:pPr algn="ctr"/>
            <a:r>
              <a:rPr kumimoji="0" lang="en-US" b="1" i="0" u="none" strike="noStrike" kern="0" cap="none" spc="0" normalizeH="0" baseline="0" noProof="0" dirty="0" smtClean="0">
                <a:ln>
                  <a:noFill/>
                </a:ln>
                <a:solidFill>
                  <a:schemeClr val="tx1"/>
                </a:solidFill>
                <a:effectLst/>
                <a:uLnTx/>
                <a:uFillTx/>
                <a:latin typeface="Calibri" panose="020F0502020204030204" pitchFamily="34" charset="0"/>
              </a:rPr>
              <a:t>Reimbursement for ROW Activities</a:t>
            </a:r>
            <a:endParaRPr lang="en-US" dirty="0">
              <a:solidFill>
                <a:schemeClr val="tx1"/>
              </a:solidFill>
              <a:latin typeface="Calibri" panose="020F0502020204030204" pitchFamily="34" charset="0"/>
            </a:endParaRPr>
          </a:p>
        </p:txBody>
      </p:sp>
      <p:sp>
        <p:nvSpPr>
          <p:cNvPr id="5" name="Content Placeholder 4"/>
          <p:cNvSpPr>
            <a:spLocks noGrp="1"/>
          </p:cNvSpPr>
          <p:nvPr>
            <p:ph idx="1"/>
          </p:nvPr>
        </p:nvSpPr>
        <p:spPr>
          <a:xfrm>
            <a:off x="425128" y="1066800"/>
            <a:ext cx="8229600" cy="5486400"/>
          </a:xfrm>
        </p:spPr>
        <p:txBody>
          <a:bodyPr>
            <a:normAutofit lnSpcReduction="10000"/>
          </a:bodyPr>
          <a:lstStyle/>
          <a:p>
            <a:pPr lvl="0" fontAlgn="base">
              <a:lnSpc>
                <a:spcPct val="90000"/>
              </a:lnSpc>
              <a:spcAft>
                <a:spcPct val="0"/>
              </a:spcAft>
              <a:buFontTx/>
              <a:buChar char="•"/>
              <a:defRPr/>
            </a:pPr>
            <a:endParaRPr lang="en-US" kern="0" dirty="0" smtClean="0">
              <a:solidFill>
                <a:srgbClr val="333399"/>
              </a:solidFill>
              <a:latin typeface="Calibri" panose="020F0502020204030204" pitchFamily="34" charset="0"/>
            </a:endParaRPr>
          </a:p>
          <a:p>
            <a:pPr marL="0" marR="0" indent="0" algn="just">
              <a:lnSpc>
                <a:spcPct val="115000"/>
              </a:lnSpc>
              <a:spcBef>
                <a:spcPts val="0"/>
              </a:spcBef>
              <a:spcAft>
                <a:spcPts val="1000"/>
              </a:spcAft>
              <a:buNone/>
            </a:pPr>
            <a:r>
              <a:rPr lang="en-US" sz="3600" dirty="0">
                <a:solidFill>
                  <a:srgbClr val="000000"/>
                </a:solidFill>
                <a:latin typeface="Calibri"/>
                <a:ea typeface="Calibri"/>
                <a:cs typeface="Times New Roman"/>
              </a:rPr>
              <a:t>Reimbursement for any of the costs of right of way activities must be specifically addressed in the Joint </a:t>
            </a:r>
            <a:r>
              <a:rPr lang="en-US" sz="3600" dirty="0" smtClean="0">
                <a:solidFill>
                  <a:srgbClr val="000000"/>
                </a:solidFill>
                <a:latin typeface="Calibri"/>
                <a:ea typeface="Calibri"/>
                <a:cs typeface="Times New Roman"/>
              </a:rPr>
              <a:t>Powers Agreement (JPA) </a:t>
            </a:r>
            <a:r>
              <a:rPr lang="en-US" sz="3600" dirty="0">
                <a:solidFill>
                  <a:srgbClr val="000000"/>
                </a:solidFill>
                <a:latin typeface="Calibri"/>
                <a:ea typeface="Calibri"/>
                <a:cs typeface="Times New Roman"/>
              </a:rPr>
              <a:t>or Cooperative Project </a:t>
            </a:r>
            <a:r>
              <a:rPr lang="en-US" sz="3600" dirty="0" smtClean="0">
                <a:solidFill>
                  <a:srgbClr val="000000"/>
                </a:solidFill>
                <a:latin typeface="Calibri"/>
                <a:ea typeface="Calibri"/>
                <a:cs typeface="Times New Roman"/>
              </a:rPr>
              <a:t>Agreement CPA). </a:t>
            </a:r>
          </a:p>
          <a:p>
            <a:pPr marL="0" marR="0" indent="0" algn="just">
              <a:lnSpc>
                <a:spcPct val="115000"/>
              </a:lnSpc>
              <a:spcBef>
                <a:spcPts val="0"/>
              </a:spcBef>
              <a:spcAft>
                <a:spcPts val="1000"/>
              </a:spcAft>
              <a:buNone/>
            </a:pPr>
            <a:r>
              <a:rPr lang="en-US" sz="3600" dirty="0" smtClean="0">
                <a:solidFill>
                  <a:srgbClr val="000000"/>
                </a:solidFill>
                <a:latin typeface="Calibri"/>
                <a:ea typeface="Calibri"/>
                <a:cs typeface="Times New Roman"/>
              </a:rPr>
              <a:t> </a:t>
            </a:r>
          </a:p>
          <a:p>
            <a:pPr marL="0" marR="0" indent="0" algn="just">
              <a:lnSpc>
                <a:spcPct val="115000"/>
              </a:lnSpc>
              <a:spcBef>
                <a:spcPts val="0"/>
              </a:spcBef>
              <a:spcAft>
                <a:spcPts val="1000"/>
              </a:spcAft>
              <a:buNone/>
            </a:pPr>
            <a:r>
              <a:rPr lang="en-US" sz="3600" dirty="0" smtClean="0">
                <a:solidFill>
                  <a:srgbClr val="000000"/>
                </a:solidFill>
                <a:latin typeface="Calibri"/>
                <a:ea typeface="Calibri"/>
                <a:cs typeface="Times New Roman"/>
              </a:rPr>
              <a:t>For </a:t>
            </a:r>
            <a:r>
              <a:rPr lang="en-US" sz="3600" dirty="0">
                <a:solidFill>
                  <a:srgbClr val="000000"/>
                </a:solidFill>
                <a:latin typeface="Calibri"/>
                <a:ea typeface="Calibri"/>
                <a:cs typeface="Times New Roman"/>
              </a:rPr>
              <a:t>the processing of reimbursements, the following shall be submitted: </a:t>
            </a:r>
            <a:endParaRPr lang="en-US" sz="3200" dirty="0">
              <a:latin typeface="Calibri"/>
              <a:ea typeface="Calibri"/>
              <a:cs typeface="Times New Roman"/>
            </a:endParaRPr>
          </a:p>
          <a:p>
            <a:pPr lvl="0" fontAlgn="base">
              <a:lnSpc>
                <a:spcPct val="90000"/>
              </a:lnSpc>
              <a:spcAft>
                <a:spcPct val="0"/>
              </a:spcAft>
              <a:buFontTx/>
              <a:buChar char="•"/>
              <a:defRPr/>
            </a:pPr>
            <a:endParaRPr lang="en-US" sz="3500" kern="0" dirty="0" smtClean="0">
              <a:solidFill>
                <a:srgbClr val="333399"/>
              </a:solidFill>
              <a:latin typeface="Calibri" panose="020F0502020204030204" pitchFamily="34" charset="0"/>
            </a:endParaRPr>
          </a:p>
          <a:p>
            <a:endParaRPr lang="en-US" dirty="0"/>
          </a:p>
        </p:txBody>
      </p:sp>
      <p:sp>
        <p:nvSpPr>
          <p:cNvPr id="2" name="Rectangle 1"/>
          <p:cNvSpPr/>
          <p:nvPr/>
        </p:nvSpPr>
        <p:spPr>
          <a:xfrm>
            <a:off x="228600" y="-76200"/>
            <a:ext cx="393056" cy="584775"/>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5</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Tree>
    <p:extLst>
      <p:ext uri="{BB962C8B-B14F-4D97-AF65-F5344CB8AC3E}">
        <p14:creationId xmlns:p14="http://schemas.microsoft.com/office/powerpoint/2010/main" val="8702696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60000">
              <a:schemeClr val="bg1"/>
            </a:gs>
            <a:gs pos="96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066800"/>
          </a:xfrm>
        </p:spPr>
        <p:txBody>
          <a:bodyPr>
            <a:noAutofit/>
          </a:bodyPr>
          <a:lstStyle/>
          <a:p>
            <a:pPr algn="ctr"/>
            <a:r>
              <a:rPr lang="en-US" b="1" kern="0" spc="0" dirty="0">
                <a:solidFill>
                  <a:prstClr val="black"/>
                </a:solidFill>
                <a:latin typeface="Calibri" panose="020F0502020204030204" pitchFamily="34" charset="0"/>
              </a:rPr>
              <a:t>Reimbursement for ROW </a:t>
            </a:r>
            <a:r>
              <a:rPr lang="en-US" b="1" kern="0" spc="0" dirty="0" smtClean="0">
                <a:solidFill>
                  <a:prstClr val="black"/>
                </a:solidFill>
                <a:latin typeface="Calibri" panose="020F0502020204030204" pitchFamily="34" charset="0"/>
              </a:rPr>
              <a:t>Activities</a:t>
            </a:r>
            <a:r>
              <a:rPr lang="en-US" sz="3600" b="1" kern="0" spc="0" dirty="0" smtClean="0">
                <a:solidFill>
                  <a:prstClr val="black"/>
                </a:solidFill>
                <a:latin typeface="Calibri" panose="020F0502020204030204" pitchFamily="34" charset="0"/>
              </a:rPr>
              <a:t> (cont’d)</a:t>
            </a:r>
            <a:endParaRPr lang="en-US" dirty="0">
              <a:latin typeface="Calibri" panose="020F0502020204030204" pitchFamily="34" charset="0"/>
            </a:endParaRPr>
          </a:p>
        </p:txBody>
      </p:sp>
      <p:sp>
        <p:nvSpPr>
          <p:cNvPr id="5" name="Content Placeholder 4"/>
          <p:cNvSpPr>
            <a:spLocks noGrp="1"/>
          </p:cNvSpPr>
          <p:nvPr>
            <p:ph idx="1"/>
          </p:nvPr>
        </p:nvSpPr>
        <p:spPr>
          <a:xfrm>
            <a:off x="457200" y="914400"/>
            <a:ext cx="8229600" cy="5486400"/>
          </a:xfrm>
        </p:spPr>
        <p:txBody>
          <a:bodyPr>
            <a:normAutofit/>
          </a:bodyPr>
          <a:lstStyle/>
          <a:p>
            <a:pPr lvl="0" fontAlgn="base">
              <a:lnSpc>
                <a:spcPct val="90000"/>
              </a:lnSpc>
              <a:spcAft>
                <a:spcPct val="0"/>
              </a:spcAft>
              <a:buFontTx/>
              <a:buChar char="•"/>
              <a:defRPr/>
            </a:pPr>
            <a:endParaRPr lang="en-US" kern="0" dirty="0" smtClean="0">
              <a:solidFill>
                <a:srgbClr val="333399"/>
              </a:solidFill>
              <a:latin typeface="Calibri" panose="020F0502020204030204" pitchFamily="34" charset="0"/>
            </a:endParaRPr>
          </a:p>
          <a:p>
            <a:pPr lvl="0" fontAlgn="base">
              <a:lnSpc>
                <a:spcPct val="90000"/>
              </a:lnSpc>
              <a:spcAft>
                <a:spcPct val="0"/>
              </a:spcAft>
              <a:buFontTx/>
              <a:buChar char="•"/>
              <a:defRPr/>
            </a:pPr>
            <a:endParaRPr lang="en-US" sz="3500" kern="0" dirty="0" smtClean="0">
              <a:solidFill>
                <a:srgbClr val="333399"/>
              </a:solidFill>
              <a:latin typeface="Calibri" panose="020F0502020204030204" pitchFamily="34" charset="0"/>
            </a:endParaRPr>
          </a:p>
          <a:p>
            <a:endParaRPr lang="en-US" dirty="0"/>
          </a:p>
        </p:txBody>
      </p:sp>
      <p:sp>
        <p:nvSpPr>
          <p:cNvPr id="2" name="Rectangle 1"/>
          <p:cNvSpPr/>
          <p:nvPr/>
        </p:nvSpPr>
        <p:spPr>
          <a:xfrm>
            <a:off x="228600" y="-76200"/>
            <a:ext cx="393056" cy="584775"/>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5</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
        <p:nvSpPr>
          <p:cNvPr id="3" name="Rectangle 2"/>
          <p:cNvSpPr/>
          <p:nvPr/>
        </p:nvSpPr>
        <p:spPr>
          <a:xfrm>
            <a:off x="914400" y="1752600"/>
            <a:ext cx="7391400" cy="4622804"/>
          </a:xfrm>
          <a:prstGeom prst="rect">
            <a:avLst/>
          </a:prstGeom>
        </p:spPr>
        <p:txBody>
          <a:bodyPr wrap="square">
            <a:spAutoFit/>
          </a:bodyPr>
          <a:lstStyle/>
          <a:p>
            <a:pPr marL="342900" marR="0" lvl="0" indent="-342900" algn="just">
              <a:lnSpc>
                <a:spcPct val="115000"/>
              </a:lnSpc>
              <a:spcBef>
                <a:spcPts val="0"/>
              </a:spcBef>
              <a:spcAft>
                <a:spcPts val="0"/>
              </a:spcAft>
              <a:buFont typeface="Symbol"/>
              <a:buChar char=""/>
            </a:pPr>
            <a:r>
              <a:rPr lang="en-US" sz="3200" dirty="0">
                <a:solidFill>
                  <a:srgbClr val="000000"/>
                </a:solidFill>
                <a:latin typeface="Calibri"/>
                <a:ea typeface="Calibri"/>
                <a:cs typeface="Times New Roman"/>
              </a:rPr>
              <a:t>A formal request prepared on the requesting agencies letterhead. </a:t>
            </a:r>
            <a:endParaRPr lang="en-US" sz="32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sz="3200" dirty="0">
                <a:solidFill>
                  <a:srgbClr val="000000"/>
                </a:solidFill>
                <a:latin typeface="Calibri"/>
                <a:ea typeface="Calibri"/>
                <a:cs typeface="Times New Roman"/>
              </a:rPr>
              <a:t>Any contracts between the T/LGA and fee appraisers, fee title examiners, or fee negotiators. </a:t>
            </a:r>
            <a:endParaRPr lang="en-US" sz="32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dirty="0">
                <a:solidFill>
                  <a:srgbClr val="000000"/>
                </a:solidFill>
                <a:latin typeface="Calibri"/>
                <a:ea typeface="Calibri"/>
                <a:cs typeface="Times New Roman"/>
              </a:rPr>
              <a:t>All invoices showing specific charges and proof that payment has been made for the actual parcels. </a:t>
            </a:r>
            <a:endParaRPr lang="en-US" sz="3200" dirty="0">
              <a:effectLst/>
              <a:latin typeface="Calibri"/>
              <a:ea typeface="Calibri"/>
              <a:cs typeface="Times New Roman"/>
            </a:endParaRPr>
          </a:p>
        </p:txBody>
      </p:sp>
    </p:spTree>
    <p:extLst>
      <p:ext uri="{BB962C8B-B14F-4D97-AF65-F5344CB8AC3E}">
        <p14:creationId xmlns:p14="http://schemas.microsoft.com/office/powerpoint/2010/main" val="3553069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spc="0" dirty="0">
                <a:solidFill>
                  <a:prstClr val="black"/>
                </a:solidFill>
              </a:rPr>
              <a:t>State DOT and LPA Relationship</a:t>
            </a:r>
            <a:endParaRPr lang="en-US" dirty="0"/>
          </a:p>
        </p:txBody>
      </p:sp>
      <p:sp>
        <p:nvSpPr>
          <p:cNvPr id="3" name="Content Placeholder 2"/>
          <p:cNvSpPr>
            <a:spLocks noGrp="1"/>
          </p:cNvSpPr>
          <p:nvPr>
            <p:ph idx="1"/>
          </p:nvPr>
        </p:nvSpPr>
        <p:spPr/>
        <p:txBody>
          <a:bodyPr/>
          <a:lstStyle/>
          <a:p>
            <a:pPr marL="682625" lvl="0" indent="-334963" eaLnBrk="0" fontAlgn="base" hangingPunct="0">
              <a:spcAft>
                <a:spcPct val="0"/>
              </a:spcAft>
              <a:buClrTx/>
              <a:buSzTx/>
              <a:buFont typeface="Arial" charset="0"/>
              <a:buChar char="•"/>
            </a:pPr>
            <a:r>
              <a:rPr lang="en-US" sz="3200" dirty="0">
                <a:solidFill>
                  <a:prstClr val="black"/>
                </a:solidFill>
              </a:rPr>
              <a:t>State DOT oversees LPA’s administration of project</a:t>
            </a:r>
          </a:p>
          <a:p>
            <a:pPr marL="682625" lvl="0" indent="-334963" eaLnBrk="0" fontAlgn="base" hangingPunct="0">
              <a:spcAft>
                <a:spcPct val="0"/>
              </a:spcAft>
              <a:buClrTx/>
              <a:buSzTx/>
              <a:buFont typeface="Arial" charset="0"/>
              <a:buChar char="•"/>
            </a:pPr>
            <a:r>
              <a:rPr lang="en-US" sz="3200" dirty="0">
                <a:solidFill>
                  <a:prstClr val="black"/>
                </a:solidFill>
              </a:rPr>
              <a:t>LPAs should consult State DOT for assistance</a:t>
            </a:r>
          </a:p>
          <a:p>
            <a:pPr algn="ct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3124200"/>
            <a:ext cx="343217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Image of hands held together labelled &quot;State DOT&quot; and &quot;LPA&quot;&#10;Image of a hand holding a phone receiver"/>
          <p:cNvPicPr>
            <a:picLocks noChangeAspect="1" noChangeArrowheads="1"/>
          </p:cNvPicPr>
          <p:nvPr/>
        </p:nvPicPr>
        <p:blipFill>
          <a:blip r:embed="rId3" cstate="print"/>
          <a:srcRect/>
          <a:stretch>
            <a:fillRect/>
          </a:stretch>
        </p:blipFill>
        <p:spPr bwMode="auto">
          <a:xfrm>
            <a:off x="3017520" y="3810000"/>
            <a:ext cx="3089329" cy="2286000"/>
          </a:xfrm>
          <a:prstGeom prst="rect">
            <a:avLst/>
          </a:prstGeom>
          <a:noFill/>
          <a:ln w="9525">
            <a:noFill/>
            <a:miter lim="800000"/>
            <a:headEnd/>
            <a:tailEnd/>
          </a:ln>
        </p:spPr>
      </p:pic>
    </p:spTree>
    <p:extLst>
      <p:ext uri="{BB962C8B-B14F-4D97-AF65-F5344CB8AC3E}">
        <p14:creationId xmlns:p14="http://schemas.microsoft.com/office/powerpoint/2010/main" val="2543685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60000">
              <a:schemeClr val="bg1"/>
            </a:gs>
            <a:gs pos="96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785" y="381000"/>
            <a:ext cx="8229600" cy="990600"/>
          </a:xfrm>
        </p:spPr>
        <p:txBody>
          <a:bodyPr>
            <a:noAutofit/>
          </a:bodyPr>
          <a:lstStyle/>
          <a:p>
            <a:pPr algn="ctr"/>
            <a:r>
              <a:rPr lang="en-US" b="1" kern="0" spc="0" dirty="0">
                <a:solidFill>
                  <a:prstClr val="black"/>
                </a:solidFill>
                <a:latin typeface="Calibri" panose="020F0502020204030204" pitchFamily="34" charset="0"/>
              </a:rPr>
              <a:t>Reimbursement for ROW Activities</a:t>
            </a:r>
            <a:r>
              <a:rPr lang="en-US" sz="3600" b="1" kern="0" spc="0" dirty="0">
                <a:solidFill>
                  <a:prstClr val="black"/>
                </a:solidFill>
                <a:latin typeface="Calibri" panose="020F0502020204030204" pitchFamily="34" charset="0"/>
              </a:rPr>
              <a:t> (cont’d)</a:t>
            </a:r>
            <a:endParaRPr lang="en-US" dirty="0">
              <a:latin typeface="Calibri" panose="020F0502020204030204" pitchFamily="34" charset="0"/>
            </a:endParaRPr>
          </a:p>
        </p:txBody>
      </p:sp>
      <p:sp>
        <p:nvSpPr>
          <p:cNvPr id="5" name="Content Placeholder 4"/>
          <p:cNvSpPr>
            <a:spLocks noGrp="1"/>
          </p:cNvSpPr>
          <p:nvPr>
            <p:ph idx="1"/>
          </p:nvPr>
        </p:nvSpPr>
        <p:spPr>
          <a:xfrm>
            <a:off x="457200" y="914400"/>
            <a:ext cx="8229600" cy="5486400"/>
          </a:xfrm>
        </p:spPr>
        <p:txBody>
          <a:bodyPr>
            <a:normAutofit/>
          </a:bodyPr>
          <a:lstStyle/>
          <a:p>
            <a:pPr lvl="0" fontAlgn="base">
              <a:lnSpc>
                <a:spcPct val="90000"/>
              </a:lnSpc>
              <a:spcAft>
                <a:spcPct val="0"/>
              </a:spcAft>
              <a:buFontTx/>
              <a:buChar char="•"/>
              <a:defRPr/>
            </a:pPr>
            <a:endParaRPr lang="en-US" kern="0" dirty="0" smtClean="0">
              <a:solidFill>
                <a:srgbClr val="333399"/>
              </a:solidFill>
              <a:latin typeface="Calibri" panose="020F0502020204030204" pitchFamily="34" charset="0"/>
            </a:endParaRPr>
          </a:p>
          <a:p>
            <a:pPr lvl="0" fontAlgn="base">
              <a:lnSpc>
                <a:spcPct val="90000"/>
              </a:lnSpc>
              <a:spcAft>
                <a:spcPct val="0"/>
              </a:spcAft>
              <a:buFontTx/>
              <a:buChar char="•"/>
              <a:defRPr/>
            </a:pPr>
            <a:endParaRPr lang="en-US" sz="3500" kern="0" dirty="0" smtClean="0">
              <a:solidFill>
                <a:srgbClr val="333399"/>
              </a:solidFill>
              <a:latin typeface="Calibri" panose="020F0502020204030204" pitchFamily="34" charset="0"/>
            </a:endParaRPr>
          </a:p>
          <a:p>
            <a:endParaRPr lang="en-US" dirty="0"/>
          </a:p>
        </p:txBody>
      </p:sp>
      <p:sp>
        <p:nvSpPr>
          <p:cNvPr id="2" name="Rectangle 1"/>
          <p:cNvSpPr/>
          <p:nvPr/>
        </p:nvSpPr>
        <p:spPr>
          <a:xfrm>
            <a:off x="228600" y="-76200"/>
            <a:ext cx="393056" cy="584775"/>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5</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
        <p:nvSpPr>
          <p:cNvPr id="3" name="Rectangle 2"/>
          <p:cNvSpPr/>
          <p:nvPr/>
        </p:nvSpPr>
        <p:spPr>
          <a:xfrm>
            <a:off x="762000" y="2057400"/>
            <a:ext cx="7772400" cy="3490186"/>
          </a:xfrm>
          <a:prstGeom prst="rect">
            <a:avLst/>
          </a:prstGeom>
        </p:spPr>
        <p:txBody>
          <a:bodyPr wrap="square">
            <a:spAutoFit/>
          </a:bodyPr>
          <a:lstStyle/>
          <a:p>
            <a:pPr marL="342900" marR="0" lvl="0" indent="-342900" algn="just">
              <a:lnSpc>
                <a:spcPct val="115000"/>
              </a:lnSpc>
              <a:spcBef>
                <a:spcPts val="0"/>
              </a:spcBef>
              <a:spcAft>
                <a:spcPts val="0"/>
              </a:spcAft>
              <a:buFont typeface="Symbol"/>
              <a:buChar char=""/>
            </a:pPr>
            <a:r>
              <a:rPr lang="en-US" sz="3200" dirty="0">
                <a:solidFill>
                  <a:srgbClr val="000000"/>
                </a:solidFill>
                <a:latin typeface="Calibri"/>
                <a:ea typeface="Calibri"/>
                <a:cs typeface="Times New Roman"/>
              </a:rPr>
              <a:t>Copies of all </a:t>
            </a:r>
            <a:r>
              <a:rPr lang="en-US" sz="3200" dirty="0" smtClean="0">
                <a:solidFill>
                  <a:srgbClr val="000000"/>
                </a:solidFill>
                <a:latin typeface="Calibri"/>
                <a:ea typeface="Calibri"/>
                <a:cs typeface="Times New Roman"/>
              </a:rPr>
              <a:t>appraisals</a:t>
            </a:r>
          </a:p>
          <a:p>
            <a:pPr marR="0" lvl="0" algn="just">
              <a:lnSpc>
                <a:spcPct val="115000"/>
              </a:lnSpc>
              <a:spcBef>
                <a:spcPts val="0"/>
              </a:spcBef>
              <a:spcAft>
                <a:spcPts val="0"/>
              </a:spcAft>
            </a:pPr>
            <a:endParaRPr lang="en-US" sz="32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sz="3200" dirty="0">
                <a:solidFill>
                  <a:srgbClr val="000000"/>
                </a:solidFill>
                <a:latin typeface="Calibri"/>
                <a:ea typeface="Calibri"/>
                <a:cs typeface="Times New Roman"/>
              </a:rPr>
              <a:t>Any settlements above the reviewed and approved amount of the original appraisals, with supporting documents justifying the settlement and </a:t>
            </a:r>
            <a:r>
              <a:rPr lang="en-US" sz="3200" dirty="0" smtClean="0">
                <a:solidFill>
                  <a:srgbClr val="000000"/>
                </a:solidFill>
                <a:latin typeface="Calibri"/>
                <a:ea typeface="Calibri"/>
                <a:cs typeface="Times New Roman"/>
              </a:rPr>
              <a:t>NMDOT </a:t>
            </a:r>
            <a:r>
              <a:rPr lang="en-US" sz="3200" dirty="0">
                <a:solidFill>
                  <a:srgbClr val="000000"/>
                </a:solidFill>
                <a:latin typeface="Calibri"/>
                <a:ea typeface="Calibri"/>
                <a:cs typeface="Times New Roman"/>
              </a:rPr>
              <a:t>concurrence </a:t>
            </a:r>
            <a:endParaRPr lang="en-US" sz="3200" dirty="0">
              <a:effectLst/>
              <a:latin typeface="Calibri"/>
              <a:ea typeface="Calibri"/>
              <a:cs typeface="Times New Roman"/>
            </a:endParaRPr>
          </a:p>
        </p:txBody>
      </p:sp>
    </p:spTree>
    <p:extLst>
      <p:ext uri="{BB962C8B-B14F-4D97-AF65-F5344CB8AC3E}">
        <p14:creationId xmlns:p14="http://schemas.microsoft.com/office/powerpoint/2010/main" val="1568977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60000">
              <a:schemeClr val="bg1"/>
            </a:gs>
            <a:gs pos="96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5128" y="497689"/>
            <a:ext cx="8229600" cy="990600"/>
          </a:xfrm>
        </p:spPr>
        <p:txBody>
          <a:bodyPr>
            <a:noAutofit/>
          </a:bodyPr>
          <a:lstStyle/>
          <a:p>
            <a:pPr algn="ctr"/>
            <a:r>
              <a:rPr lang="en-US" b="1" kern="0" spc="0" dirty="0">
                <a:solidFill>
                  <a:prstClr val="black"/>
                </a:solidFill>
                <a:latin typeface="Calibri" panose="020F0502020204030204" pitchFamily="34" charset="0"/>
              </a:rPr>
              <a:t>Reimbursement for ROW Activities</a:t>
            </a:r>
            <a:r>
              <a:rPr lang="en-US" sz="3600" b="1" kern="0" spc="0" dirty="0">
                <a:solidFill>
                  <a:prstClr val="black"/>
                </a:solidFill>
                <a:latin typeface="Calibri" panose="020F0502020204030204" pitchFamily="34" charset="0"/>
              </a:rPr>
              <a:t> (cont’d)</a:t>
            </a:r>
            <a:endParaRPr lang="en-US" dirty="0">
              <a:latin typeface="Calibri" panose="020F0502020204030204" pitchFamily="34" charset="0"/>
            </a:endParaRPr>
          </a:p>
        </p:txBody>
      </p:sp>
      <p:sp>
        <p:nvSpPr>
          <p:cNvPr id="5" name="Content Placeholder 4"/>
          <p:cNvSpPr>
            <a:spLocks noGrp="1"/>
          </p:cNvSpPr>
          <p:nvPr>
            <p:ph idx="1"/>
          </p:nvPr>
        </p:nvSpPr>
        <p:spPr>
          <a:xfrm>
            <a:off x="425128" y="1905000"/>
            <a:ext cx="8229600" cy="3352800"/>
          </a:xfrm>
        </p:spPr>
        <p:txBody>
          <a:bodyPr>
            <a:normAutofit fontScale="92500" lnSpcReduction="20000"/>
          </a:bodyPr>
          <a:lstStyle/>
          <a:p>
            <a:pPr lvl="0" fontAlgn="base">
              <a:lnSpc>
                <a:spcPct val="90000"/>
              </a:lnSpc>
              <a:spcAft>
                <a:spcPct val="0"/>
              </a:spcAft>
              <a:buFontTx/>
              <a:buChar char="•"/>
              <a:defRPr/>
            </a:pPr>
            <a:endParaRPr lang="en-US" kern="0" dirty="0" smtClean="0">
              <a:solidFill>
                <a:srgbClr val="333399"/>
              </a:solidFill>
              <a:latin typeface="Calibri" panose="020F0502020204030204" pitchFamily="34" charset="0"/>
            </a:endParaRPr>
          </a:p>
          <a:p>
            <a:pPr lvl="0" fontAlgn="base">
              <a:lnSpc>
                <a:spcPct val="90000"/>
              </a:lnSpc>
              <a:spcAft>
                <a:spcPct val="0"/>
              </a:spcAft>
              <a:buFontTx/>
              <a:buChar char="•"/>
              <a:defRPr/>
            </a:pPr>
            <a:endParaRPr lang="en-US" sz="3500" kern="0" dirty="0" smtClean="0">
              <a:solidFill>
                <a:srgbClr val="333399"/>
              </a:solidFill>
              <a:latin typeface="Calibri" panose="020F0502020204030204" pitchFamily="34" charset="0"/>
            </a:endParaRPr>
          </a:p>
          <a:p>
            <a:pPr marL="0" marR="0" indent="0" algn="just">
              <a:lnSpc>
                <a:spcPct val="115000"/>
              </a:lnSpc>
              <a:spcBef>
                <a:spcPts val="0"/>
              </a:spcBef>
              <a:spcAft>
                <a:spcPts val="1000"/>
              </a:spcAft>
              <a:buNone/>
            </a:pPr>
            <a:r>
              <a:rPr lang="en-US" sz="3200" dirty="0">
                <a:solidFill>
                  <a:srgbClr val="000000"/>
                </a:solidFill>
                <a:latin typeface="Calibri"/>
                <a:ea typeface="Calibri"/>
                <a:cs typeface="Times New Roman"/>
              </a:rPr>
              <a:t>All submittals will be reviewed for accuracy and duplication before payment is made according to Right of Way monitoring procedures.  The reimbursement must be approved by the Right of Way Bureau prior to payment being made.  </a:t>
            </a:r>
            <a:endParaRPr lang="en-US" sz="3200" dirty="0">
              <a:latin typeface="Calibri"/>
              <a:ea typeface="Calibri"/>
              <a:cs typeface="Times New Roman"/>
            </a:endParaRPr>
          </a:p>
          <a:p>
            <a:endParaRPr lang="en-US" dirty="0"/>
          </a:p>
        </p:txBody>
      </p:sp>
      <p:sp>
        <p:nvSpPr>
          <p:cNvPr id="2" name="Rectangle 1"/>
          <p:cNvSpPr/>
          <p:nvPr/>
        </p:nvSpPr>
        <p:spPr>
          <a:xfrm>
            <a:off x="228600" y="-76200"/>
            <a:ext cx="393056" cy="584775"/>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5</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Tree>
    <p:extLst>
      <p:ext uri="{BB962C8B-B14F-4D97-AF65-F5344CB8AC3E}">
        <p14:creationId xmlns:p14="http://schemas.microsoft.com/office/powerpoint/2010/main" val="20139978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60000">
              <a:schemeClr val="bg1"/>
            </a:gs>
            <a:gs pos="96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5128" y="497689"/>
            <a:ext cx="8229600" cy="990600"/>
          </a:xfrm>
        </p:spPr>
        <p:txBody>
          <a:bodyPr>
            <a:noAutofit/>
          </a:bodyPr>
          <a:lstStyle/>
          <a:p>
            <a:pPr algn="ctr"/>
            <a:r>
              <a:rPr lang="en-US" b="1" kern="0" spc="0" dirty="0">
                <a:solidFill>
                  <a:prstClr val="black"/>
                </a:solidFill>
                <a:latin typeface="Calibri" panose="020F0502020204030204" pitchFamily="34" charset="0"/>
              </a:rPr>
              <a:t>Reimbursement for ROW Activities</a:t>
            </a:r>
            <a:r>
              <a:rPr lang="en-US" sz="3600" b="1" kern="0" spc="0" dirty="0">
                <a:solidFill>
                  <a:prstClr val="black"/>
                </a:solidFill>
                <a:latin typeface="Calibri" panose="020F0502020204030204" pitchFamily="34" charset="0"/>
              </a:rPr>
              <a:t> (cont’d)</a:t>
            </a:r>
            <a:endParaRPr lang="en-US" dirty="0">
              <a:latin typeface="Calibri" panose="020F0502020204030204" pitchFamily="34" charset="0"/>
            </a:endParaRPr>
          </a:p>
        </p:txBody>
      </p:sp>
      <p:sp>
        <p:nvSpPr>
          <p:cNvPr id="5" name="Content Placeholder 4"/>
          <p:cNvSpPr>
            <a:spLocks noGrp="1"/>
          </p:cNvSpPr>
          <p:nvPr>
            <p:ph idx="1"/>
          </p:nvPr>
        </p:nvSpPr>
        <p:spPr>
          <a:xfrm>
            <a:off x="457785" y="2057400"/>
            <a:ext cx="8229600" cy="3352800"/>
          </a:xfrm>
        </p:spPr>
        <p:txBody>
          <a:bodyPr>
            <a:normAutofit/>
          </a:bodyPr>
          <a:lstStyle/>
          <a:p>
            <a:pPr lvl="0" fontAlgn="base">
              <a:lnSpc>
                <a:spcPct val="90000"/>
              </a:lnSpc>
              <a:spcAft>
                <a:spcPct val="0"/>
              </a:spcAft>
              <a:buFontTx/>
              <a:buChar char="•"/>
              <a:defRPr/>
            </a:pPr>
            <a:endParaRPr lang="en-US" kern="0" dirty="0" smtClean="0">
              <a:solidFill>
                <a:srgbClr val="333399"/>
              </a:solidFill>
              <a:latin typeface="Calibri" panose="020F0502020204030204" pitchFamily="34" charset="0"/>
            </a:endParaRPr>
          </a:p>
          <a:p>
            <a:pPr marL="0" marR="0" indent="0" algn="just">
              <a:lnSpc>
                <a:spcPct val="115000"/>
              </a:lnSpc>
              <a:spcBef>
                <a:spcPts val="0"/>
              </a:spcBef>
              <a:spcAft>
                <a:spcPts val="1000"/>
              </a:spcAft>
              <a:buNone/>
            </a:pPr>
            <a:r>
              <a:rPr lang="en-US" sz="3600" dirty="0">
                <a:solidFill>
                  <a:srgbClr val="000000"/>
                </a:solidFill>
                <a:latin typeface="Calibri"/>
                <a:ea typeface="Calibri"/>
                <a:cs typeface="Times New Roman"/>
              </a:rPr>
              <a:t>The Right of Way Bureau may provide guidance regarding any questions or issues concerning the reimbursement process. </a:t>
            </a:r>
            <a:endParaRPr lang="en-US" sz="3600" dirty="0">
              <a:latin typeface="Calibri"/>
              <a:ea typeface="Calibri"/>
              <a:cs typeface="Times New Roman"/>
            </a:endParaRPr>
          </a:p>
          <a:p>
            <a:pPr lvl="0" fontAlgn="base">
              <a:lnSpc>
                <a:spcPct val="90000"/>
              </a:lnSpc>
              <a:spcAft>
                <a:spcPct val="0"/>
              </a:spcAft>
              <a:buFontTx/>
              <a:buChar char="•"/>
              <a:defRPr/>
            </a:pPr>
            <a:endParaRPr lang="en-US" sz="3500" kern="0" dirty="0" smtClean="0">
              <a:solidFill>
                <a:srgbClr val="333399"/>
              </a:solidFill>
              <a:latin typeface="Calibri" panose="020F0502020204030204" pitchFamily="34" charset="0"/>
            </a:endParaRPr>
          </a:p>
          <a:p>
            <a:pPr marL="0" indent="0">
              <a:buNone/>
            </a:pPr>
            <a:endParaRPr lang="en-US" dirty="0"/>
          </a:p>
        </p:txBody>
      </p:sp>
      <p:sp>
        <p:nvSpPr>
          <p:cNvPr id="2" name="Rectangle 1"/>
          <p:cNvSpPr/>
          <p:nvPr/>
        </p:nvSpPr>
        <p:spPr>
          <a:xfrm>
            <a:off x="228600" y="-76200"/>
            <a:ext cx="393056" cy="584775"/>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5</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Tree>
    <p:extLst>
      <p:ext uri="{BB962C8B-B14F-4D97-AF65-F5344CB8AC3E}">
        <p14:creationId xmlns:p14="http://schemas.microsoft.com/office/powerpoint/2010/main" val="26032123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5000"/>
                <a:satMod val="180000"/>
              </a:schemeClr>
            </a:gs>
            <a:gs pos="60000">
              <a:schemeClr val="bg1"/>
            </a:gs>
            <a:gs pos="96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0741" y="990600"/>
            <a:ext cx="8229600" cy="990600"/>
          </a:xfrm>
        </p:spPr>
        <p:txBody>
          <a:bodyPr>
            <a:noAutofit/>
          </a:bodyPr>
          <a:lstStyle/>
          <a:p>
            <a:pPr algn="ctr"/>
            <a:r>
              <a:rPr lang="en-US" sz="6000" dirty="0" smtClean="0">
                <a:latin typeface="Calibri" panose="020F0502020204030204" pitchFamily="34" charset="0"/>
              </a:rPr>
              <a:t>Overall We’re All In This Together</a:t>
            </a:r>
            <a:endParaRPr lang="en-US" sz="6000" dirty="0">
              <a:latin typeface="Calibri" panose="020F05020202040302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5529573" cy="367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2582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33400"/>
            <a:ext cx="4800600" cy="990600"/>
          </a:xfrm>
        </p:spPr>
        <p:txBody>
          <a:bodyPr>
            <a:normAutofit fontScale="90000"/>
          </a:bodyPr>
          <a:lstStyle/>
          <a:p>
            <a:pPr algn="ctr"/>
            <a:r>
              <a:rPr lang="en-US" b="1" spc="0" dirty="0">
                <a:solidFill>
                  <a:prstClr val="black"/>
                </a:solidFill>
              </a:rPr>
              <a:t>FHWA Oversight     Agreements</a:t>
            </a:r>
            <a:endParaRPr lang="en-US" dirty="0"/>
          </a:p>
        </p:txBody>
      </p:sp>
      <p:sp>
        <p:nvSpPr>
          <p:cNvPr id="3" name="Content Placeholder 2"/>
          <p:cNvSpPr>
            <a:spLocks noGrp="1"/>
          </p:cNvSpPr>
          <p:nvPr>
            <p:ph idx="1"/>
          </p:nvPr>
        </p:nvSpPr>
        <p:spPr>
          <a:xfrm>
            <a:off x="457200" y="1905000"/>
            <a:ext cx="8229600" cy="4572000"/>
          </a:xfrm>
        </p:spPr>
        <p:txBody>
          <a:bodyPr>
            <a:normAutofit lnSpcReduction="10000"/>
          </a:bodyPr>
          <a:lstStyle/>
          <a:p>
            <a:pPr marL="342900" lvl="0" indent="-342900" fontAlgn="base">
              <a:lnSpc>
                <a:spcPct val="90000"/>
              </a:lnSpc>
              <a:spcAft>
                <a:spcPct val="0"/>
              </a:spcAft>
              <a:buClrTx/>
              <a:buSzTx/>
              <a:buFont typeface="Arial" charset="0"/>
              <a:buChar char="•"/>
            </a:pPr>
            <a:endParaRPr lang="en-US" sz="3200" dirty="0" smtClean="0">
              <a:solidFill>
                <a:prstClr val="black"/>
              </a:solidFill>
            </a:endParaRPr>
          </a:p>
          <a:p>
            <a:pPr marL="342900" lvl="0" indent="-342900" fontAlgn="base">
              <a:lnSpc>
                <a:spcPct val="90000"/>
              </a:lnSpc>
              <a:spcAft>
                <a:spcPct val="0"/>
              </a:spcAft>
              <a:buClrTx/>
              <a:buSzTx/>
              <a:buFont typeface="Arial" charset="0"/>
              <a:buChar char="•"/>
            </a:pPr>
            <a:r>
              <a:rPr lang="en-US" sz="3200" dirty="0" smtClean="0">
                <a:solidFill>
                  <a:prstClr val="black"/>
                </a:solidFill>
              </a:rPr>
              <a:t>Agreement </a:t>
            </a:r>
            <a:r>
              <a:rPr lang="en-US" sz="3200" dirty="0">
                <a:solidFill>
                  <a:prstClr val="black"/>
                </a:solidFill>
              </a:rPr>
              <a:t>between FHWA Division Office and State DOT</a:t>
            </a:r>
          </a:p>
          <a:p>
            <a:pPr marL="342900" lvl="0" indent="-342900" fontAlgn="base">
              <a:lnSpc>
                <a:spcPct val="90000"/>
              </a:lnSpc>
              <a:spcAft>
                <a:spcPct val="0"/>
              </a:spcAft>
              <a:buClrTx/>
              <a:buSzTx/>
              <a:buFont typeface="Arial" charset="0"/>
              <a:buChar char="•"/>
            </a:pPr>
            <a:endParaRPr lang="en-US" sz="900" dirty="0">
              <a:solidFill>
                <a:prstClr val="black"/>
              </a:solidFill>
            </a:endParaRPr>
          </a:p>
          <a:p>
            <a:pPr marL="342900" lvl="0" indent="-342900" fontAlgn="base">
              <a:lnSpc>
                <a:spcPct val="90000"/>
              </a:lnSpc>
              <a:spcAft>
                <a:spcPct val="0"/>
              </a:spcAft>
              <a:buClrTx/>
              <a:buSzTx/>
              <a:buFont typeface="Arial" charset="0"/>
              <a:buChar char="•"/>
            </a:pPr>
            <a:r>
              <a:rPr lang="en-US" sz="3200" dirty="0">
                <a:solidFill>
                  <a:prstClr val="black"/>
                </a:solidFill>
              </a:rPr>
              <a:t>Addresses property-related FHWA oversight and approval actions for non-interstate projects</a:t>
            </a:r>
          </a:p>
          <a:p>
            <a:pPr marL="342900" lvl="0" indent="-342900" fontAlgn="base">
              <a:lnSpc>
                <a:spcPct val="90000"/>
              </a:lnSpc>
              <a:spcAft>
                <a:spcPct val="0"/>
              </a:spcAft>
              <a:buClrTx/>
              <a:buSzTx/>
              <a:buFont typeface="Arial" charset="0"/>
              <a:buChar char="•"/>
            </a:pPr>
            <a:endParaRPr lang="en-US" sz="900" dirty="0">
              <a:solidFill>
                <a:prstClr val="black"/>
              </a:solidFill>
            </a:endParaRPr>
          </a:p>
          <a:p>
            <a:pPr marL="342900" lvl="0" indent="-342900" fontAlgn="base">
              <a:lnSpc>
                <a:spcPct val="90000"/>
              </a:lnSpc>
              <a:spcAft>
                <a:spcPct val="0"/>
              </a:spcAft>
              <a:buClrTx/>
              <a:buSzTx/>
              <a:buFont typeface="Arial" charset="0"/>
              <a:buChar char="•"/>
            </a:pPr>
            <a:r>
              <a:rPr lang="en-US" sz="3200" dirty="0">
                <a:solidFill>
                  <a:prstClr val="black"/>
                </a:solidFill>
              </a:rPr>
              <a:t>State DOT responsible for oversight of LPAs				</a:t>
            </a:r>
          </a:p>
          <a:p>
            <a:pPr marL="342900" lvl="0" indent="-342900" fontAlgn="base">
              <a:lnSpc>
                <a:spcPct val="90000"/>
              </a:lnSpc>
              <a:spcAft>
                <a:spcPct val="0"/>
              </a:spcAft>
              <a:buClrTx/>
              <a:buSzTx/>
              <a:buNone/>
            </a:pPr>
            <a:r>
              <a:rPr lang="en-US" i="1" dirty="0">
                <a:solidFill>
                  <a:prstClr val="black"/>
                </a:solidFill>
              </a:rPr>
              <a:t>						</a:t>
            </a:r>
            <a:r>
              <a:rPr lang="en-US" sz="2800" b="1" i="1" dirty="0">
                <a:solidFill>
                  <a:srgbClr val="1F497D">
                    <a:lumMod val="75000"/>
                  </a:srgbClr>
                </a:solidFill>
              </a:rPr>
              <a:t>23 CFR 710.201</a:t>
            </a:r>
          </a:p>
          <a:p>
            <a:endParaRPr lang="en-US" dirty="0"/>
          </a:p>
        </p:txBody>
      </p:sp>
      <p:pic>
        <p:nvPicPr>
          <p:cNvPr id="4" name="Picture 8" descr="FHWA Logo"/>
          <p:cNvPicPr>
            <a:picLocks noChangeAspect="1" noChangeArrowheads="1"/>
          </p:cNvPicPr>
          <p:nvPr/>
        </p:nvPicPr>
        <p:blipFill>
          <a:blip r:embed="rId2" cstate="print"/>
          <a:srcRect/>
          <a:stretch>
            <a:fillRect/>
          </a:stretch>
        </p:blipFill>
        <p:spPr bwMode="auto">
          <a:xfrm>
            <a:off x="990600" y="533400"/>
            <a:ext cx="1524000" cy="1483860"/>
          </a:xfrm>
          <a:prstGeom prst="rect">
            <a:avLst/>
          </a:prstGeom>
          <a:noFill/>
          <a:ln w="9525">
            <a:noFill/>
            <a:miter lim="800000"/>
            <a:headEnd/>
            <a:tailEnd/>
          </a:ln>
        </p:spPr>
      </p:pic>
    </p:spTree>
    <p:extLst>
      <p:ext uri="{BB962C8B-B14F-4D97-AF65-F5344CB8AC3E}">
        <p14:creationId xmlns:p14="http://schemas.microsoft.com/office/powerpoint/2010/main" val="1964086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chemeClr val="accent1">
                <a:lumMod val="75000"/>
              </a:schemeClr>
            </a:gs>
            <a:gs pos="68000">
              <a:schemeClr val="bg1">
                <a:tint val="95000"/>
                <a:shade val="85000"/>
                <a:satMod val="150000"/>
              </a:schemeClr>
            </a:gs>
            <a:gs pos="87000">
              <a:srgbClr val="98A38B"/>
            </a:gs>
            <a:gs pos="100000">
              <a:schemeClr val="bg1">
                <a:shade val="45000"/>
                <a:satMod val="20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Autofit/>
          </a:bodyPr>
          <a:lstStyle/>
          <a:p>
            <a:pPr algn="ctr"/>
            <a:r>
              <a:rPr lang="en-US" b="1" spc="0" dirty="0">
                <a:solidFill>
                  <a:srgbClr val="000000"/>
                </a:solidFill>
                <a:latin typeface="Calibri" panose="020F0502020204030204" pitchFamily="34" charset="0"/>
              </a:rPr>
              <a:t>Title</a:t>
            </a:r>
            <a:endParaRPr lang="en-US" b="1"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R="0" lvl="0">
              <a:lnSpc>
                <a:spcPct val="115000"/>
              </a:lnSpc>
              <a:spcBef>
                <a:spcPts val="0"/>
              </a:spcBef>
              <a:spcAft>
                <a:spcPts val="0"/>
              </a:spcAft>
            </a:pPr>
            <a:r>
              <a:rPr lang="en-US" sz="3200" b="1" dirty="0">
                <a:latin typeface="Calibri"/>
                <a:ea typeface="Calibri"/>
                <a:cs typeface="Times New Roman"/>
              </a:rPr>
              <a:t>A thirty-three year certified title search</a:t>
            </a:r>
            <a:r>
              <a:rPr lang="en-US" sz="3200" dirty="0">
                <a:latin typeface="Calibri"/>
                <a:ea typeface="Calibri"/>
                <a:cs typeface="Times New Roman"/>
              </a:rPr>
              <a:t> (or more if required) for every parcel affected in the right or way acquisition. This applies to right of way Takes </a:t>
            </a:r>
            <a:r>
              <a:rPr lang="en-US" sz="3200" dirty="0" smtClean="0">
                <a:latin typeface="Calibri"/>
                <a:ea typeface="Calibri"/>
                <a:cs typeface="Times New Roman"/>
              </a:rPr>
              <a:t>(Fee Simple Parcel) and </a:t>
            </a:r>
            <a:r>
              <a:rPr lang="en-US" sz="3200" dirty="0">
                <a:latin typeface="Calibri"/>
                <a:ea typeface="Calibri"/>
                <a:cs typeface="Times New Roman"/>
              </a:rPr>
              <a:t>Construction Maintenance Easements (CME’s).</a:t>
            </a:r>
          </a:p>
          <a:p>
            <a:pPr marR="0" lvl="1" indent="0">
              <a:lnSpc>
                <a:spcPct val="115000"/>
              </a:lnSpc>
              <a:spcBef>
                <a:spcPts val="0"/>
              </a:spcBef>
              <a:spcAft>
                <a:spcPts val="0"/>
              </a:spcAft>
              <a:buNone/>
            </a:pPr>
            <a:r>
              <a:rPr lang="en-US" dirty="0" smtClean="0">
                <a:latin typeface="Calibri"/>
                <a:ea typeface="Calibri"/>
                <a:cs typeface="Times New Roman"/>
              </a:rPr>
              <a:t> </a:t>
            </a:r>
            <a:endParaRPr lang="en-US" dirty="0">
              <a:latin typeface="Calibri"/>
              <a:ea typeface="Calibri"/>
              <a:cs typeface="Times New Roman"/>
            </a:endParaRPr>
          </a:p>
          <a:p>
            <a:endParaRPr lang="en-US" dirty="0"/>
          </a:p>
        </p:txBody>
      </p:sp>
      <p:sp>
        <p:nvSpPr>
          <p:cNvPr id="5" name="Rectangle 4"/>
          <p:cNvSpPr/>
          <p:nvPr/>
        </p:nvSpPr>
        <p:spPr>
          <a:xfrm>
            <a:off x="228600" y="-121469"/>
            <a:ext cx="609600" cy="584775"/>
          </a:xfrm>
          <a:prstGeom prst="rect">
            <a:avLst/>
          </a:prstGeom>
          <a:noFill/>
        </p:spPr>
        <p:txBody>
          <a:bodyPr wrap="squar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606174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9_Clarity">
  <a:themeElements>
    <a:clrScheme name="Custom 4">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4">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3_Clarity">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5_Clarity">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BCB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6_Clarity">
  <a:themeElements>
    <a:clrScheme name="Custom 4">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7_Clarity">
  <a:themeElements>
    <a:clrScheme name="Custom 4">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8_Clarity">
  <a:themeElements>
    <a:clrScheme name="Custom 4">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LGAP</Template>
  <TotalTime>810</TotalTime>
  <Words>4215</Words>
  <Application>Microsoft Office PowerPoint</Application>
  <PresentationFormat>On-screen Show (4:3)</PresentationFormat>
  <Paragraphs>447</Paragraphs>
  <Slides>73</Slides>
  <Notes>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73</vt:i4>
      </vt:variant>
    </vt:vector>
  </HeadingPairs>
  <TitlesOfParts>
    <vt:vector size="89" baseType="lpstr">
      <vt:lpstr>Arial</vt:lpstr>
      <vt:lpstr>Calibri</vt:lpstr>
      <vt:lpstr>Symbol</vt:lpstr>
      <vt:lpstr>Tahoma</vt:lpstr>
      <vt:lpstr>Times New Roman</vt:lpstr>
      <vt:lpstr>Wingdings</vt:lpstr>
      <vt:lpstr>Clarity</vt:lpstr>
      <vt:lpstr>1_Clarity</vt:lpstr>
      <vt:lpstr>2_Clarity</vt:lpstr>
      <vt:lpstr>3_Clarity</vt:lpstr>
      <vt:lpstr>4_Clarity</vt:lpstr>
      <vt:lpstr>5_Clarity</vt:lpstr>
      <vt:lpstr>6_Clarity</vt:lpstr>
      <vt:lpstr>7_Clarity</vt:lpstr>
      <vt:lpstr>8_Clarity</vt:lpstr>
      <vt:lpstr>9_Clarity</vt:lpstr>
      <vt:lpstr>PowerPoint Presentation</vt:lpstr>
      <vt:lpstr>Executive Overview</vt:lpstr>
      <vt:lpstr>U. S. Constitutional Limitations on Power of Eminent Domain</vt:lpstr>
      <vt:lpstr>Uniform Act</vt:lpstr>
      <vt:lpstr>When Must an Agency Follow The Uniform Act ?</vt:lpstr>
      <vt:lpstr>Code of Federal Regulations</vt:lpstr>
      <vt:lpstr>State DOT and LPA Relationship</vt:lpstr>
      <vt:lpstr>FHWA Oversight     Agreements</vt:lpstr>
      <vt:lpstr>Title</vt:lpstr>
      <vt:lpstr>Title</vt:lpstr>
      <vt:lpstr>Title</vt:lpstr>
      <vt:lpstr>Title</vt:lpstr>
      <vt:lpstr>Title</vt:lpstr>
      <vt:lpstr>Title</vt:lpstr>
      <vt:lpstr>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Temporary Construction Permit (TCP)</vt:lpstr>
      <vt:lpstr>PowerPoint Presentation</vt:lpstr>
      <vt:lpstr>Temporary Construction Permit Listing</vt:lpstr>
      <vt:lpstr>PowerPoint Presentation</vt:lpstr>
      <vt:lpstr>Selecting and Contracting with Appraisers</vt:lpstr>
      <vt:lpstr>Appraisal/Review Timeframe</vt:lpstr>
      <vt:lpstr>Information/Documents needed to schedule Appraisal Review </vt:lpstr>
      <vt:lpstr>Information/Documents needed to schedule Appraisal Review (cont’d)  </vt:lpstr>
      <vt:lpstr>Information/Documents needed to schedule Appraisal Review </vt:lpstr>
      <vt:lpstr>Uneconomic Remnants</vt:lpstr>
      <vt:lpstr>Acquisition Process</vt:lpstr>
      <vt:lpstr>Acquisition Process (cont’d)</vt:lpstr>
      <vt:lpstr>The Offer</vt:lpstr>
      <vt:lpstr>The Offer (cont’d)</vt:lpstr>
      <vt:lpstr>Closing The Deal</vt:lpstr>
      <vt:lpstr>Administrative Settlements</vt:lpstr>
      <vt:lpstr>Donations</vt:lpstr>
      <vt:lpstr>Donations (cont’d)</vt:lpstr>
      <vt:lpstr>Relocation</vt:lpstr>
      <vt:lpstr>Tribal Lands</vt:lpstr>
      <vt:lpstr>Government Lands</vt:lpstr>
      <vt:lpstr>Encroachments</vt:lpstr>
      <vt:lpstr>Encroachments (cont’d)</vt:lpstr>
      <vt:lpstr>Eminent Domain</vt:lpstr>
      <vt:lpstr>Condemnation</vt:lpstr>
      <vt:lpstr>Condemnation (cont’d)</vt:lpstr>
      <vt:lpstr>Acquisition Record Keeping</vt:lpstr>
      <vt:lpstr>Acquisition Record Keeping (cont’d)</vt:lpstr>
      <vt:lpstr>Acquisition Record Keeping (cont’d)</vt:lpstr>
      <vt:lpstr>Right Of Way Certification</vt:lpstr>
      <vt:lpstr>Right of Way Certification (cont’d)</vt:lpstr>
      <vt:lpstr>Right of Way Certification (cont’d)</vt:lpstr>
      <vt:lpstr>Right of Way Certification (cont’d)</vt:lpstr>
      <vt:lpstr>Reimbursement for ROW Activities</vt:lpstr>
      <vt:lpstr>Reimbursement for ROW Activities (cont’d)</vt:lpstr>
      <vt:lpstr>Reimbursement for ROW Activities (cont’d)</vt:lpstr>
      <vt:lpstr>Reimbursement for ROW Activities (cont’d)</vt:lpstr>
      <vt:lpstr>Reimbursement for ROW Activities (cont’d)</vt:lpstr>
      <vt:lpstr>Overall We’re All In This Together</vt:lpstr>
    </vt:vector>
  </TitlesOfParts>
  <Company>NMDOT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Silva</dc:creator>
  <cp:lastModifiedBy>Delia A. Sanchez</cp:lastModifiedBy>
  <cp:revision>163</cp:revision>
  <cp:lastPrinted>2017-05-03T15:49:48Z</cp:lastPrinted>
  <dcterms:created xsi:type="dcterms:W3CDTF">2017-05-02T17:22:39Z</dcterms:created>
  <dcterms:modified xsi:type="dcterms:W3CDTF">2020-06-09T20:31:05Z</dcterms:modified>
</cp:coreProperties>
</file>